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77" r:id="rId6"/>
    <p:sldId id="275" r:id="rId7"/>
    <p:sldId id="263" r:id="rId8"/>
    <p:sldId id="278" r:id="rId9"/>
    <p:sldId id="287" r:id="rId10"/>
    <p:sldId id="288" r:id="rId11"/>
    <p:sldId id="291" r:id="rId12"/>
    <p:sldId id="292" r:id="rId13"/>
    <p:sldId id="289" r:id="rId14"/>
    <p:sldId id="293" r:id="rId15"/>
    <p:sldId id="294" r:id="rId16"/>
    <p:sldId id="295" r:id="rId17"/>
    <p:sldId id="296" r:id="rId18"/>
    <p:sldId id="305" r:id="rId19"/>
    <p:sldId id="304" r:id="rId20"/>
    <p:sldId id="301" r:id="rId21"/>
    <p:sldId id="300" r:id="rId22"/>
    <p:sldId id="299" r:id="rId23"/>
    <p:sldId id="298" r:id="rId24"/>
    <p:sldId id="303" r:id="rId25"/>
    <p:sldId id="297" r:id="rId26"/>
    <p:sldId id="308" r:id="rId27"/>
    <p:sldId id="309" r:id="rId28"/>
    <p:sldId id="310" r:id="rId29"/>
    <p:sldId id="311" r:id="rId30"/>
    <p:sldId id="312" r:id="rId31"/>
    <p:sldId id="306" r:id="rId32"/>
    <p:sldId id="276" r:id="rId33"/>
    <p:sldId id="264" r:id="rId34"/>
    <p:sldId id="265" r:id="rId35"/>
    <p:sldId id="274" r:id="rId3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Estilo Médio 1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2" autoAdjust="0"/>
    <p:restoredTop sz="94660"/>
  </p:normalViewPr>
  <p:slideViewPr>
    <p:cSldViewPr snapToGrid="0">
      <p:cViewPr varScale="1">
        <p:scale>
          <a:sx n="78" d="100"/>
          <a:sy n="78" d="100"/>
        </p:scale>
        <p:origin x="72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t-BR"/>
              <a:t>Clique para editar o título Mestre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a:xfrm>
            <a:off x="5332412" y="5883275"/>
            <a:ext cx="4324044" cy="365125"/>
          </a:xfrm>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31831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E4BAF2D-67F0-43D6-A909-789FE8FEA494}" type="datetimeFigureOut">
              <a:rPr lang="pt-BR" smtClean="0"/>
              <a:t>11/01/2021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4091504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3598545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458490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994393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040342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1844594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3541090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183619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10951856" y="5867131"/>
            <a:ext cx="551167" cy="365125"/>
          </a:xfrm>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61192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4BAF2D-67F0-43D6-A909-789FE8FEA494}" type="datetimeFigureOut">
              <a:rPr lang="pt-BR" smtClean="0"/>
              <a:t>11/01/2021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186931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0E4BAF2D-67F0-43D6-A909-789FE8FEA494}" type="datetimeFigureOut">
              <a:rPr lang="pt-BR" smtClean="0"/>
              <a:t>11/01/2021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306994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0E4BAF2D-67F0-43D6-A909-789FE8FEA494}" type="datetimeFigureOut">
              <a:rPr lang="pt-BR" smtClean="0"/>
              <a:t>11/01/2021</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114929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0E4BAF2D-67F0-43D6-A909-789FE8FEA494}" type="datetimeFigureOut">
              <a:rPr lang="pt-BR" smtClean="0"/>
              <a:t>11/01/2021</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17110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BAF2D-67F0-43D6-A909-789FE8FEA494}" type="datetimeFigureOut">
              <a:rPr lang="pt-BR" smtClean="0"/>
              <a:t>11/01/2021</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205822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t-BR"/>
              <a:t>Clique para editar o título Mestre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E4BAF2D-67F0-43D6-A909-789FE8FEA494}" type="datetimeFigureOut">
              <a:rPr lang="pt-BR" smtClean="0"/>
              <a:t>11/01/2021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54071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E4BAF2D-67F0-43D6-A909-789FE8FEA494}" type="datetimeFigureOut">
              <a:rPr lang="pt-BR" smtClean="0"/>
              <a:t>11/01/2021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57B5489-D2BE-4280-A8C2-EB39DE770AC4}" type="slidenum">
              <a:rPr lang="pt-BR" smtClean="0"/>
              <a:t>‹nº›</a:t>
            </a:fld>
            <a:endParaRPr lang="pt-BR"/>
          </a:p>
        </p:txBody>
      </p:sp>
    </p:spTree>
    <p:extLst>
      <p:ext uri="{BB962C8B-B14F-4D97-AF65-F5344CB8AC3E}">
        <p14:creationId xmlns:p14="http://schemas.microsoft.com/office/powerpoint/2010/main" val="3924266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E4BAF2D-67F0-43D6-A909-789FE8FEA494}" type="datetimeFigureOut">
              <a:rPr lang="pt-BR" smtClean="0"/>
              <a:t>11/01/2021</a:t>
            </a:fld>
            <a:endParaRPr lang="pt-B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t-B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57B5489-D2BE-4280-A8C2-EB39DE770AC4}" type="slidenum">
              <a:rPr lang="pt-BR" smtClean="0"/>
              <a:t>‹nº›</a:t>
            </a:fld>
            <a:endParaRPr lang="pt-BR"/>
          </a:p>
        </p:txBody>
      </p:sp>
    </p:spTree>
    <p:extLst>
      <p:ext uri="{BB962C8B-B14F-4D97-AF65-F5344CB8AC3E}">
        <p14:creationId xmlns:p14="http://schemas.microsoft.com/office/powerpoint/2010/main" val="609416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DBE9395-0CD2-4B5E-BF83-3FB38A7F8067}"/>
              </a:ext>
            </a:extLst>
          </p:cNvPr>
          <p:cNvSpPr>
            <a:spLocks noGrp="1"/>
          </p:cNvSpPr>
          <p:nvPr>
            <p:ph type="ctrTitle"/>
          </p:nvPr>
        </p:nvSpPr>
        <p:spPr/>
        <p:txBody>
          <a:bodyPr>
            <a:normAutofit fontScale="90000"/>
          </a:bodyPr>
          <a:lstStyle/>
          <a:p>
            <a:r>
              <a:rPr lang="pt-BR" dirty="0"/>
              <a:t>PREFEITURA DO MUNICÍPIO DE BALSA NOVA</a:t>
            </a:r>
            <a:br>
              <a:rPr lang="pt-BR" dirty="0"/>
            </a:br>
            <a:r>
              <a:rPr lang="pt-BR" dirty="0"/>
              <a:t>ESTADO DO PARANÁ</a:t>
            </a:r>
          </a:p>
        </p:txBody>
      </p:sp>
      <p:sp>
        <p:nvSpPr>
          <p:cNvPr id="3" name="Subtítulo 2">
            <a:extLst>
              <a:ext uri="{FF2B5EF4-FFF2-40B4-BE49-F238E27FC236}">
                <a16:creationId xmlns:a16="http://schemas.microsoft.com/office/drawing/2014/main" xmlns="" id="{9920865D-C290-4FAB-8406-E7A0BA2174DE}"/>
              </a:ext>
            </a:extLst>
          </p:cNvPr>
          <p:cNvSpPr>
            <a:spLocks noGrp="1"/>
          </p:cNvSpPr>
          <p:nvPr>
            <p:ph type="subTitle" idx="1"/>
          </p:nvPr>
        </p:nvSpPr>
        <p:spPr/>
        <p:txBody>
          <a:bodyPr>
            <a:normAutofit lnSpcReduction="10000"/>
          </a:bodyPr>
          <a:lstStyle/>
          <a:p>
            <a:r>
              <a:rPr lang="pt-BR" dirty="0"/>
              <a:t>LEI DE DIRETRIZES ORÇAMENTÁRIAS – LDO</a:t>
            </a:r>
          </a:p>
          <a:p>
            <a:endParaRPr lang="pt-BR" dirty="0"/>
          </a:p>
          <a:p>
            <a:r>
              <a:rPr lang="pt-BR" dirty="0"/>
              <a:t>EXERCÍCIO FINANCEIRO DE</a:t>
            </a:r>
            <a:r>
              <a:rPr lang="pt-BR" sz="2800" dirty="0"/>
              <a:t> </a:t>
            </a:r>
            <a:r>
              <a:rPr lang="pt-BR" sz="2800" dirty="0" smtClean="0"/>
              <a:t>2021</a:t>
            </a:r>
            <a:endParaRPr lang="pt-BR" sz="2800" dirty="0"/>
          </a:p>
        </p:txBody>
      </p:sp>
    </p:spTree>
    <p:extLst>
      <p:ext uri="{BB962C8B-B14F-4D97-AF65-F5344CB8AC3E}">
        <p14:creationId xmlns:p14="http://schemas.microsoft.com/office/powerpoint/2010/main" val="2564107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a:xfrm>
            <a:off x="1484310" y="2666999"/>
            <a:ext cx="10018713" cy="867033"/>
          </a:xfrm>
        </p:spPr>
        <p:txBody>
          <a:bodyPr>
            <a:normAutofit fontScale="77500" lnSpcReduction="20000"/>
          </a:bodyPr>
          <a:lstStyle/>
          <a:p>
            <a:pPr marL="0" indent="0" algn="just">
              <a:buNone/>
            </a:pPr>
            <a:r>
              <a:rPr lang="pt-BR" sz="4100" dirty="0" smtClean="0"/>
              <a:t>Sua elaboração obedecerá as disposições constantes da...</a:t>
            </a:r>
            <a:endParaRPr lang="pt-BR" sz="4100" dirty="0"/>
          </a:p>
          <a:p>
            <a:pPr marL="0" indent="0" algn="just">
              <a:buNone/>
            </a:pPr>
            <a:endParaRPr lang="pt-BR" sz="4100" dirty="0"/>
          </a:p>
        </p:txBody>
      </p:sp>
      <p:sp>
        <p:nvSpPr>
          <p:cNvPr id="5" name="CaixaDeTexto 4"/>
          <p:cNvSpPr txBox="1"/>
          <p:nvPr/>
        </p:nvSpPr>
        <p:spPr>
          <a:xfrm>
            <a:off x="6211330" y="4069492"/>
            <a:ext cx="5123935" cy="369332"/>
          </a:xfrm>
          <a:prstGeom prst="rect">
            <a:avLst/>
          </a:prstGeom>
          <a:noFill/>
        </p:spPr>
        <p:txBody>
          <a:bodyPr wrap="square" rtlCol="0">
            <a:spAutoFit/>
          </a:bodyPr>
          <a:lstStyle/>
          <a:p>
            <a:r>
              <a:rPr lang="pt-BR" dirty="0" smtClean="0"/>
              <a:t>Lei Orgânica Municipal</a:t>
            </a:r>
            <a:endParaRPr lang="pt-BR" dirty="0" smtClean="0">
              <a:cs typeface="Arial" panose="020B0604020202020204" pitchFamily="34" charset="0"/>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7639" y="3488365"/>
            <a:ext cx="2114550" cy="2825349"/>
          </a:xfrm>
          <a:prstGeom prst="rect">
            <a:avLst/>
          </a:prstGeom>
        </p:spPr>
      </p:pic>
    </p:spTree>
    <p:extLst>
      <p:ext uri="{BB962C8B-B14F-4D97-AF65-F5344CB8AC3E}">
        <p14:creationId xmlns:p14="http://schemas.microsoft.com/office/powerpoint/2010/main" val="3333741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a:xfrm>
            <a:off x="1484310" y="2666999"/>
            <a:ext cx="10018713" cy="867033"/>
          </a:xfrm>
        </p:spPr>
        <p:txBody>
          <a:bodyPr>
            <a:normAutofit/>
          </a:bodyPr>
          <a:lstStyle/>
          <a:p>
            <a:pPr marL="0" indent="0" algn="just">
              <a:buNone/>
            </a:pPr>
            <a:r>
              <a:rPr lang="pt-BR" sz="4100" dirty="0" smtClean="0"/>
              <a:t>Estrutura do Projeto de Lei </a:t>
            </a:r>
            <a:endParaRPr lang="pt-BR" sz="4100" dirty="0"/>
          </a:p>
          <a:p>
            <a:pPr marL="0" indent="0" algn="just">
              <a:buNone/>
            </a:pPr>
            <a:endParaRPr lang="pt-BR" sz="4100" dirty="0"/>
          </a:p>
        </p:txBody>
      </p:sp>
      <p:sp>
        <p:nvSpPr>
          <p:cNvPr id="4" name="CaixaDeTexto 3"/>
          <p:cNvSpPr txBox="1"/>
          <p:nvPr/>
        </p:nvSpPr>
        <p:spPr>
          <a:xfrm>
            <a:off x="2026508" y="3921211"/>
            <a:ext cx="2141838" cy="1200329"/>
          </a:xfrm>
          <a:prstGeom prst="rect">
            <a:avLst/>
          </a:prstGeom>
          <a:noFill/>
        </p:spPr>
        <p:txBody>
          <a:bodyPr wrap="square" rtlCol="0">
            <a:spAutoFit/>
          </a:bodyPr>
          <a:lstStyle/>
          <a:p>
            <a:r>
              <a:rPr lang="pt-BR" dirty="0" smtClean="0"/>
              <a:t>Texto da Lei;</a:t>
            </a:r>
          </a:p>
          <a:p>
            <a:endParaRPr lang="pt-BR" dirty="0"/>
          </a:p>
          <a:p>
            <a:endParaRPr lang="pt-BR" dirty="0" smtClean="0"/>
          </a:p>
          <a:p>
            <a:r>
              <a:rPr lang="pt-BR" dirty="0" smtClean="0"/>
              <a:t>Anexos.</a:t>
            </a:r>
            <a:endParaRPr lang="pt-BR" dirty="0"/>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5485" y="3302849"/>
            <a:ext cx="4046763" cy="2437051"/>
          </a:xfrm>
          <a:prstGeom prst="rect">
            <a:avLst/>
          </a:prstGeom>
        </p:spPr>
      </p:pic>
      <p:sp>
        <p:nvSpPr>
          <p:cNvPr id="7" name="Seta para a direita 6"/>
          <p:cNvSpPr/>
          <p:nvPr/>
        </p:nvSpPr>
        <p:spPr>
          <a:xfrm>
            <a:off x="1551210" y="3960467"/>
            <a:ext cx="332011"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Seta para a direita 10"/>
          <p:cNvSpPr/>
          <p:nvPr/>
        </p:nvSpPr>
        <p:spPr>
          <a:xfrm>
            <a:off x="1559376" y="4846049"/>
            <a:ext cx="332011"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6406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4" name="Retângulo de cantos arredondados 3"/>
          <p:cNvSpPr/>
          <p:nvPr/>
        </p:nvSpPr>
        <p:spPr>
          <a:xfrm>
            <a:off x="2242457" y="3036331"/>
            <a:ext cx="1719944" cy="1868322"/>
          </a:xfrm>
          <a:prstGeom prst="roundRect">
            <a:avLst/>
          </a:prstGeom>
          <a:ln>
            <a:solidFill>
              <a:srgbClr val="00B05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Stop">
              <a:avLst/>
            </a:prstTxWarp>
          </a:bodyPr>
          <a:lstStyle/>
          <a:p>
            <a:pPr algn="ctr"/>
            <a:r>
              <a:rPr lang="pt-BR" b="1" dirty="0" smtClean="0">
                <a:ln w="12700">
                  <a:solidFill>
                    <a:schemeClr val="tx2">
                      <a:satMod val="155000"/>
                    </a:schemeClr>
                  </a:solidFill>
                  <a:prstDash val="solid"/>
                </a:ln>
                <a:solidFill>
                  <a:schemeClr val="accent2">
                    <a:lumMod val="50000"/>
                  </a:schemeClr>
                </a:solidFill>
                <a:effectLst>
                  <a:outerShdw blurRad="41275" dist="20320" dir="1800000" algn="tl" rotWithShape="0">
                    <a:srgbClr val="000000">
                      <a:alpha val="40000"/>
                    </a:srgbClr>
                  </a:outerShdw>
                </a:effectLst>
              </a:rPr>
              <a:t>ANEXOS</a:t>
            </a:r>
            <a:r>
              <a:rPr lang="pt-B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pt-BR" b="1" dirty="0" smtClean="0">
                <a:ln w="12700">
                  <a:solidFill>
                    <a:schemeClr val="tx2">
                      <a:satMod val="155000"/>
                    </a:schemeClr>
                  </a:solidFill>
                  <a:prstDash val="solid"/>
                </a:ln>
                <a:solidFill>
                  <a:schemeClr val="accent2">
                    <a:lumMod val="50000"/>
                  </a:schemeClr>
                </a:solidFill>
                <a:effectLst>
                  <a:outerShdw blurRad="41275" dist="20320" dir="1800000" algn="tl" rotWithShape="0">
                    <a:srgbClr val="000000">
                      <a:alpha val="40000"/>
                    </a:srgbClr>
                  </a:outerShdw>
                </a:effectLst>
              </a:rPr>
              <a:t>LDO</a:t>
            </a:r>
            <a:endParaRPr lang="pt-BR" dirty="0">
              <a:solidFill>
                <a:schemeClr val="accent2">
                  <a:lumMod val="50000"/>
                </a:schemeClr>
              </a:solidFill>
            </a:endParaRPr>
          </a:p>
        </p:txBody>
      </p:sp>
      <p:sp>
        <p:nvSpPr>
          <p:cNvPr id="10" name="Retângulo 9"/>
          <p:cNvSpPr/>
          <p:nvPr/>
        </p:nvSpPr>
        <p:spPr>
          <a:xfrm>
            <a:off x="6427866" y="2240888"/>
            <a:ext cx="2391327" cy="805544"/>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Anexos  de Metas e Prioridade</a:t>
            </a:r>
            <a:endParaRPr lang="pt-BR"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12" name="Retângulo 11"/>
          <p:cNvSpPr/>
          <p:nvPr/>
        </p:nvSpPr>
        <p:spPr>
          <a:xfrm>
            <a:off x="7188102" y="3419046"/>
            <a:ext cx="2391327" cy="765434"/>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Anexo de Metas Fiscais</a:t>
            </a:r>
            <a:endParaRPr lang="pt-BR"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13" name="Retângulo 12"/>
          <p:cNvSpPr/>
          <p:nvPr/>
        </p:nvSpPr>
        <p:spPr>
          <a:xfrm>
            <a:off x="8038951" y="4588967"/>
            <a:ext cx="2391327" cy="631372"/>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Anexo de Riscos Fiscais</a:t>
            </a:r>
            <a:endParaRPr lang="pt-BR"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14" name="Retângulo 13"/>
          <p:cNvSpPr/>
          <p:nvPr/>
        </p:nvSpPr>
        <p:spPr>
          <a:xfrm>
            <a:off x="9015136" y="5704112"/>
            <a:ext cx="2391327" cy="783771"/>
          </a:xfrm>
          <a:prstGeom prst="rect">
            <a:avLst/>
          </a:prstGeom>
          <a:solidFill>
            <a:srgbClr val="00B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Demonstrativo de Obras em Andamento</a:t>
            </a:r>
            <a:endParaRPr lang="pt-BR"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232392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785258"/>
            <a:ext cx="9727976" cy="1023257"/>
          </a:xfrm>
        </p:spPr>
        <p:txBody>
          <a:bodyPr>
            <a:normAutofit/>
          </a:bodyPr>
          <a:lstStyle/>
          <a:p>
            <a:pPr marL="0" indent="0" algn="ctr">
              <a:buNone/>
            </a:pPr>
            <a:r>
              <a:rPr lang="pt-BR" sz="3100" b="1" dirty="0" smtClean="0"/>
              <a:t>O Projeto de Lei Possui 53 artigos</a:t>
            </a:r>
            <a:endParaRPr lang="pt-BR" sz="2800" b="1" dirty="0"/>
          </a:p>
        </p:txBody>
      </p:sp>
      <p:sp>
        <p:nvSpPr>
          <p:cNvPr id="7" name="CaixaDeTexto 6"/>
          <p:cNvSpPr txBox="1"/>
          <p:nvPr/>
        </p:nvSpPr>
        <p:spPr>
          <a:xfrm>
            <a:off x="1436914" y="2830286"/>
            <a:ext cx="10363200" cy="569387"/>
          </a:xfrm>
          <a:prstGeom prst="rect">
            <a:avLst/>
          </a:prstGeom>
          <a:noFill/>
        </p:spPr>
        <p:txBody>
          <a:bodyPr wrap="square" rtlCol="0">
            <a:spAutoFit/>
          </a:bodyPr>
          <a:lstStyle/>
          <a:p>
            <a:pPr algn="ctr"/>
            <a:r>
              <a:rPr lang="pt-BR" sz="3100" b="1" dirty="0" smtClean="0"/>
              <a:t>ESTRUTURA DA LEI – ART. 1º</a:t>
            </a:r>
            <a:endParaRPr lang="pt-BR" sz="3100" b="1" dirty="0"/>
          </a:p>
        </p:txBody>
      </p:sp>
      <p:sp>
        <p:nvSpPr>
          <p:cNvPr id="8" name="CaixaDeTexto 7"/>
          <p:cNvSpPr txBox="1"/>
          <p:nvPr/>
        </p:nvSpPr>
        <p:spPr>
          <a:xfrm>
            <a:off x="1436914" y="3853543"/>
            <a:ext cx="10145486" cy="2000548"/>
          </a:xfrm>
          <a:prstGeom prst="rect">
            <a:avLst/>
          </a:prstGeom>
          <a:noFill/>
        </p:spPr>
        <p:txBody>
          <a:bodyPr wrap="square" rtlCol="0">
            <a:spAutoFit/>
          </a:bodyPr>
          <a:lstStyle/>
          <a:p>
            <a:r>
              <a:rPr lang="pt-BR" sz="3100" b="1" dirty="0" smtClean="0"/>
              <a:t>I -</a:t>
            </a:r>
            <a:r>
              <a:rPr lang="pt-BR" sz="3100" dirty="0" smtClean="0"/>
              <a:t> Metas e Prioridades da Administração Pública Municipal;</a:t>
            </a:r>
          </a:p>
          <a:p>
            <a:endParaRPr lang="pt-BR" sz="3100" dirty="0"/>
          </a:p>
          <a:p>
            <a:r>
              <a:rPr lang="pt-BR" sz="3100" b="1" dirty="0" smtClean="0"/>
              <a:t>II - </a:t>
            </a:r>
            <a:r>
              <a:rPr lang="pt-BR" sz="3200" dirty="0" smtClean="0"/>
              <a:t>A </a:t>
            </a:r>
            <a:r>
              <a:rPr lang="pt-BR" sz="3200" dirty="0"/>
              <a:t>organização e estrutura dos orçamentos;</a:t>
            </a:r>
          </a:p>
          <a:p>
            <a:endParaRPr lang="pt-BR" sz="3100" dirty="0"/>
          </a:p>
        </p:txBody>
      </p:sp>
    </p:spTree>
    <p:extLst>
      <p:ext uri="{BB962C8B-B14F-4D97-AF65-F5344CB8AC3E}">
        <p14:creationId xmlns:p14="http://schemas.microsoft.com/office/powerpoint/2010/main" val="389930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a:t>ESTRUTURA DA LEI – ART. 1º</a:t>
            </a:r>
          </a:p>
        </p:txBody>
      </p:sp>
      <p:sp>
        <p:nvSpPr>
          <p:cNvPr id="8" name="CaixaDeTexto 7"/>
          <p:cNvSpPr txBox="1"/>
          <p:nvPr/>
        </p:nvSpPr>
        <p:spPr>
          <a:xfrm>
            <a:off x="1436914" y="2917390"/>
            <a:ext cx="10145486" cy="2539157"/>
          </a:xfrm>
          <a:prstGeom prst="rect">
            <a:avLst/>
          </a:prstGeom>
          <a:noFill/>
        </p:spPr>
        <p:txBody>
          <a:bodyPr wrap="square" rtlCol="0">
            <a:spAutoFit/>
          </a:bodyPr>
          <a:lstStyle/>
          <a:p>
            <a:r>
              <a:rPr lang="pt-BR" sz="3200" b="1" dirty="0"/>
              <a:t>III – </a:t>
            </a:r>
            <a:r>
              <a:rPr lang="pt-BR" sz="3200" dirty="0" smtClean="0"/>
              <a:t>As </a:t>
            </a:r>
            <a:r>
              <a:rPr lang="pt-BR" sz="3200" dirty="0"/>
              <a:t>disposições sobre a Reserva de Contingência</a:t>
            </a:r>
            <a:r>
              <a:rPr lang="pt-BR" sz="3200" dirty="0" smtClean="0"/>
              <a:t>;</a:t>
            </a:r>
          </a:p>
          <a:p>
            <a:endParaRPr lang="pt-BR" sz="3200" dirty="0"/>
          </a:p>
          <a:p>
            <a:r>
              <a:rPr lang="pt-BR" sz="3200" b="1" dirty="0"/>
              <a:t>IV – </a:t>
            </a:r>
            <a:r>
              <a:rPr lang="pt-BR" sz="3200" dirty="0" smtClean="0"/>
              <a:t>As </a:t>
            </a:r>
            <a:r>
              <a:rPr lang="pt-BR" sz="3200" dirty="0"/>
              <a:t>diretrizes gerais para a elaboração e a execução do orçamento e suas alterações;</a:t>
            </a:r>
          </a:p>
          <a:p>
            <a:endParaRPr lang="pt-BR" sz="3100" dirty="0"/>
          </a:p>
        </p:txBody>
      </p:sp>
    </p:spTree>
    <p:extLst>
      <p:ext uri="{BB962C8B-B14F-4D97-AF65-F5344CB8AC3E}">
        <p14:creationId xmlns:p14="http://schemas.microsoft.com/office/powerpoint/2010/main" val="4066938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a:t>ESTRUTURA DA LEI – ART. 1º</a:t>
            </a:r>
          </a:p>
        </p:txBody>
      </p:sp>
      <p:sp>
        <p:nvSpPr>
          <p:cNvPr id="8" name="CaixaDeTexto 7"/>
          <p:cNvSpPr txBox="1"/>
          <p:nvPr/>
        </p:nvSpPr>
        <p:spPr>
          <a:xfrm>
            <a:off x="1436914" y="2917390"/>
            <a:ext cx="10145486" cy="2539157"/>
          </a:xfrm>
          <a:prstGeom prst="rect">
            <a:avLst/>
          </a:prstGeom>
          <a:noFill/>
        </p:spPr>
        <p:txBody>
          <a:bodyPr wrap="square" rtlCol="0">
            <a:spAutoFit/>
          </a:bodyPr>
          <a:lstStyle/>
          <a:p>
            <a:r>
              <a:rPr lang="pt-BR" sz="3200" b="1" dirty="0"/>
              <a:t>V </a:t>
            </a:r>
            <a:r>
              <a:rPr lang="pt-BR" sz="3200" b="1" dirty="0" smtClean="0"/>
              <a:t>–</a:t>
            </a:r>
            <a:r>
              <a:rPr lang="pt-BR" sz="3200" dirty="0"/>
              <a:t>	</a:t>
            </a:r>
            <a:r>
              <a:rPr lang="pt-BR" sz="3200" dirty="0" smtClean="0"/>
              <a:t>As </a:t>
            </a:r>
            <a:r>
              <a:rPr lang="pt-BR" sz="3200" dirty="0"/>
              <a:t>disposições sobre os créditos suplementares e especiais; </a:t>
            </a:r>
            <a:endParaRPr lang="pt-BR" sz="3200" dirty="0" smtClean="0"/>
          </a:p>
          <a:p>
            <a:endParaRPr lang="pt-BR" sz="3200" dirty="0"/>
          </a:p>
          <a:p>
            <a:r>
              <a:rPr lang="pt-BR" sz="3200" b="1" dirty="0"/>
              <a:t>VI –</a:t>
            </a:r>
            <a:r>
              <a:rPr lang="pt-BR" sz="3200" dirty="0"/>
              <a:t> </a:t>
            </a:r>
            <a:r>
              <a:rPr lang="pt-BR" sz="3200" dirty="0" smtClean="0"/>
              <a:t> As </a:t>
            </a:r>
            <a:r>
              <a:rPr lang="pt-BR" sz="3200" dirty="0"/>
              <a:t>disposições sobre as transferências públicas;</a:t>
            </a:r>
          </a:p>
          <a:p>
            <a:endParaRPr lang="pt-BR" sz="3100" dirty="0"/>
          </a:p>
        </p:txBody>
      </p:sp>
    </p:spTree>
    <p:extLst>
      <p:ext uri="{BB962C8B-B14F-4D97-AF65-F5344CB8AC3E}">
        <p14:creationId xmlns:p14="http://schemas.microsoft.com/office/powerpoint/2010/main" val="615739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a:t>ESTRUTURA DA LEI – ART. 1º</a:t>
            </a:r>
          </a:p>
        </p:txBody>
      </p:sp>
      <p:sp>
        <p:nvSpPr>
          <p:cNvPr id="8" name="CaixaDeTexto 7"/>
          <p:cNvSpPr txBox="1"/>
          <p:nvPr/>
        </p:nvSpPr>
        <p:spPr>
          <a:xfrm>
            <a:off x="1436914" y="2612595"/>
            <a:ext cx="10145486" cy="3539430"/>
          </a:xfrm>
          <a:prstGeom prst="rect">
            <a:avLst/>
          </a:prstGeom>
          <a:noFill/>
        </p:spPr>
        <p:txBody>
          <a:bodyPr wrap="square" rtlCol="0">
            <a:spAutoFit/>
          </a:bodyPr>
          <a:lstStyle/>
          <a:p>
            <a:r>
              <a:rPr lang="pt-BR" sz="3200" b="1" dirty="0"/>
              <a:t>VII –</a:t>
            </a:r>
            <a:r>
              <a:rPr lang="pt-BR" sz="3200" dirty="0"/>
              <a:t> </a:t>
            </a:r>
            <a:r>
              <a:rPr lang="pt-BR" sz="3200" dirty="0" smtClean="0"/>
              <a:t>As </a:t>
            </a:r>
            <a:r>
              <a:rPr lang="pt-BR" sz="3200" dirty="0"/>
              <a:t>disposições relativas às despesas do Município com pessoal e encargos sociais</a:t>
            </a:r>
            <a:r>
              <a:rPr lang="pt-BR" sz="3200" dirty="0" smtClean="0"/>
              <a:t>;</a:t>
            </a:r>
          </a:p>
          <a:p>
            <a:endParaRPr lang="pt-BR" sz="3200" dirty="0"/>
          </a:p>
          <a:p>
            <a:r>
              <a:rPr lang="pt-BR" sz="3200" b="1" dirty="0"/>
              <a:t>VIII –</a:t>
            </a:r>
            <a:r>
              <a:rPr lang="pt-BR" sz="3200" dirty="0"/>
              <a:t> </a:t>
            </a:r>
            <a:r>
              <a:rPr lang="pt-BR" sz="3200" dirty="0" smtClean="0"/>
              <a:t>As </a:t>
            </a:r>
            <a:r>
              <a:rPr lang="pt-BR" sz="3200" dirty="0"/>
              <a:t>disposições sobre a legislação tributária </a:t>
            </a:r>
            <a:r>
              <a:rPr lang="pt-BR" sz="3200" dirty="0" smtClean="0"/>
              <a:t>do Município;</a:t>
            </a:r>
          </a:p>
          <a:p>
            <a:endParaRPr lang="pt-BR" sz="3200" dirty="0"/>
          </a:p>
          <a:p>
            <a:r>
              <a:rPr lang="pt-BR" sz="3200" b="1" dirty="0"/>
              <a:t>IX </a:t>
            </a:r>
            <a:r>
              <a:rPr lang="pt-BR" sz="3200" b="1" dirty="0" smtClean="0"/>
              <a:t>–</a:t>
            </a:r>
            <a:r>
              <a:rPr lang="pt-BR" sz="3200" dirty="0" smtClean="0"/>
              <a:t> As </a:t>
            </a:r>
            <a:r>
              <a:rPr lang="pt-BR" sz="3200" dirty="0"/>
              <a:t>disposições finais.</a:t>
            </a:r>
            <a:endParaRPr lang="pt-BR" sz="3100" dirty="0"/>
          </a:p>
        </p:txBody>
      </p:sp>
    </p:spTree>
    <p:extLst>
      <p:ext uri="{BB962C8B-B14F-4D97-AF65-F5344CB8AC3E}">
        <p14:creationId xmlns:p14="http://schemas.microsoft.com/office/powerpoint/2010/main" val="420533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36922"/>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481969"/>
            <a:ext cx="10145486" cy="3785652"/>
          </a:xfrm>
          <a:prstGeom prst="rect">
            <a:avLst/>
          </a:prstGeom>
          <a:noFill/>
        </p:spPr>
        <p:txBody>
          <a:bodyPr wrap="square" rtlCol="0">
            <a:spAutoFit/>
          </a:bodyPr>
          <a:lstStyle/>
          <a:p>
            <a:pPr algn="just"/>
            <a:r>
              <a:rPr lang="pt-BR" sz="3000" b="1" dirty="0"/>
              <a:t>Art. 2º </a:t>
            </a:r>
            <a:r>
              <a:rPr lang="pt-BR" sz="3000" dirty="0"/>
              <a:t>As metas e as prioridades são especificadas no Anexo I – Das Metas e Prioridades da Administração Municipal, sendo estabelecidas por funções, </a:t>
            </a:r>
            <a:r>
              <a:rPr lang="pt-BR" sz="3000" dirty="0" err="1"/>
              <a:t>subfunções</a:t>
            </a:r>
            <a:r>
              <a:rPr lang="pt-BR" sz="3000" dirty="0"/>
              <a:t>, programas e ações, e deverão estar compatíveis com a Lei nº 995, de 29 de agosto de 2017, a qual dispõe sobre o Plano Plurianual, para o período de 2018 a 2021 e alterações, e ainda, na Lei Orçamentária Anual para 2021, sendo que esta última será encaminhada à Câmara Municipal até 30 de outubro de 2020</a:t>
            </a:r>
            <a:r>
              <a:rPr lang="pt-BR" sz="3000" dirty="0" smtClean="0"/>
              <a:t>.</a:t>
            </a:r>
            <a:endParaRPr lang="pt-BR" sz="3000" dirty="0"/>
          </a:p>
        </p:txBody>
      </p:sp>
    </p:spTree>
    <p:extLst>
      <p:ext uri="{BB962C8B-B14F-4D97-AF65-F5344CB8AC3E}">
        <p14:creationId xmlns:p14="http://schemas.microsoft.com/office/powerpoint/2010/main" val="195823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634366"/>
            <a:ext cx="10145486" cy="3046988"/>
          </a:xfrm>
          <a:prstGeom prst="rect">
            <a:avLst/>
          </a:prstGeom>
          <a:noFill/>
        </p:spPr>
        <p:txBody>
          <a:bodyPr wrap="square" rtlCol="0">
            <a:spAutoFit/>
          </a:bodyPr>
          <a:lstStyle/>
          <a:p>
            <a:pPr algn="just"/>
            <a:r>
              <a:rPr lang="pt-BR" sz="3200" b="1" dirty="0"/>
              <a:t>Art. 13.</a:t>
            </a:r>
            <a:r>
              <a:rPr lang="pt-BR" sz="3200" dirty="0"/>
              <a:t> A Reserva de Contingência será constituída exclusivamente com Recursos do Orçamento Fiscal que, no projeto da Lei Orçamentária Anual, equivalerá, no mínimo, a 0,5% da Receita Corrente Liquida para atender as determinações da Lei Complementar Federal n° 101, de 2000.</a:t>
            </a:r>
          </a:p>
        </p:txBody>
      </p:sp>
    </p:spTree>
    <p:extLst>
      <p:ext uri="{BB962C8B-B14F-4D97-AF65-F5344CB8AC3E}">
        <p14:creationId xmlns:p14="http://schemas.microsoft.com/office/powerpoint/2010/main" val="3196814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612595"/>
            <a:ext cx="10145486" cy="2062103"/>
          </a:xfrm>
          <a:prstGeom prst="rect">
            <a:avLst/>
          </a:prstGeom>
          <a:noFill/>
        </p:spPr>
        <p:txBody>
          <a:bodyPr wrap="square" rtlCol="0">
            <a:spAutoFit/>
          </a:bodyPr>
          <a:lstStyle/>
          <a:p>
            <a:pPr algn="just"/>
            <a:r>
              <a:rPr lang="pt-BR" sz="3200" b="1" dirty="0"/>
              <a:t>§ 2°</a:t>
            </a:r>
            <a:r>
              <a:rPr lang="pt-BR" sz="3200" dirty="0"/>
              <a:t> Caso os valores destinados para outros riscos fiscais, conforme Demonstrativo de Riscos Fiscais e Providências não ocorram, o Poder Executivo poderá utilizá-lo como recurso para abertura de Créditos Adicionais.</a:t>
            </a:r>
          </a:p>
        </p:txBody>
      </p:sp>
    </p:spTree>
    <p:extLst>
      <p:ext uri="{BB962C8B-B14F-4D97-AF65-F5344CB8AC3E}">
        <p14:creationId xmlns:p14="http://schemas.microsoft.com/office/powerpoint/2010/main" val="319681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79F54EC-1C25-491A-AA64-BC23814F7C92}"/>
              </a:ext>
            </a:extLst>
          </p:cNvPr>
          <p:cNvSpPr>
            <a:spLocks noGrp="1"/>
          </p:cNvSpPr>
          <p:nvPr>
            <p:ph type="title"/>
          </p:nvPr>
        </p:nvSpPr>
        <p:spPr/>
        <p:txBody>
          <a:bodyPr>
            <a:normAutofit/>
          </a:bodyPr>
          <a:lstStyle/>
          <a:p>
            <a:pPr algn="ctr"/>
            <a:r>
              <a:rPr lang="pt-BR" sz="2000" dirty="0"/>
              <a:t>PREFEITURA DO MUNICÍPIO DE BALSA NOVA</a:t>
            </a:r>
            <a:br>
              <a:rPr lang="pt-BR" sz="2000" dirty="0"/>
            </a:br>
            <a:r>
              <a:rPr lang="pt-BR" sz="2000" dirty="0"/>
              <a:t>ESTADO DO PARANÁ</a:t>
            </a:r>
          </a:p>
        </p:txBody>
      </p:sp>
      <p:sp>
        <p:nvSpPr>
          <p:cNvPr id="3" name="Espaço Reservado para Conteúdo 2">
            <a:extLst>
              <a:ext uri="{FF2B5EF4-FFF2-40B4-BE49-F238E27FC236}">
                <a16:creationId xmlns:a16="http://schemas.microsoft.com/office/drawing/2014/main" xmlns="" id="{10382D3A-1216-4375-8155-AE292EFB23AA}"/>
              </a:ext>
            </a:extLst>
          </p:cNvPr>
          <p:cNvSpPr>
            <a:spLocks noGrp="1"/>
          </p:cNvSpPr>
          <p:nvPr>
            <p:ph idx="1"/>
          </p:nvPr>
        </p:nvSpPr>
        <p:spPr>
          <a:xfrm>
            <a:off x="1173760" y="1690688"/>
            <a:ext cx="10515600" cy="4351338"/>
          </a:xfrm>
        </p:spPr>
        <p:txBody>
          <a:bodyPr/>
          <a:lstStyle/>
          <a:p>
            <a:pPr marL="0" indent="0" algn="ctr">
              <a:buNone/>
            </a:pPr>
            <a:r>
              <a:rPr lang="pt-BR" sz="3200" dirty="0" smtClean="0"/>
              <a:t>SECRETARIA </a:t>
            </a:r>
            <a:r>
              <a:rPr lang="pt-BR" sz="3200" dirty="0"/>
              <a:t>MUNICIPAL DE FINANÇAS E ORÇAMENTO</a:t>
            </a:r>
          </a:p>
          <a:p>
            <a:pPr marL="0" indent="0" algn="ctr">
              <a:buNone/>
            </a:pPr>
            <a:endParaRPr lang="pt-BR" sz="3200" dirty="0"/>
          </a:p>
          <a:p>
            <a:pPr marL="0" indent="0" algn="ctr">
              <a:buNone/>
            </a:pPr>
            <a:endParaRPr lang="pt-BR" sz="3200" dirty="0"/>
          </a:p>
          <a:p>
            <a:pPr marL="0" indent="0" algn="ctr">
              <a:buNone/>
            </a:pPr>
            <a:r>
              <a:rPr lang="pt-BR" sz="3200" dirty="0"/>
              <a:t>DEPARTAMENTO DE PLANEJAMENTO</a:t>
            </a:r>
          </a:p>
        </p:txBody>
      </p:sp>
    </p:spTree>
    <p:extLst>
      <p:ext uri="{BB962C8B-B14F-4D97-AF65-F5344CB8AC3E}">
        <p14:creationId xmlns:p14="http://schemas.microsoft.com/office/powerpoint/2010/main" val="3228771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460198"/>
            <a:ext cx="10145486" cy="4247317"/>
          </a:xfrm>
          <a:prstGeom prst="rect">
            <a:avLst/>
          </a:prstGeom>
          <a:noFill/>
        </p:spPr>
        <p:txBody>
          <a:bodyPr wrap="square" rtlCol="0">
            <a:spAutoFit/>
          </a:bodyPr>
          <a:lstStyle/>
          <a:p>
            <a:pPr algn="just"/>
            <a:r>
              <a:rPr lang="pt-BR" sz="3000" b="1" dirty="0"/>
              <a:t>Art. 16. </a:t>
            </a:r>
            <a:r>
              <a:rPr lang="pt-BR" sz="3000" dirty="0"/>
              <a:t>Será garantida a destinação de recursos orçamentários para a oferta de programas públicos de atendimento à infância, à adolescência e ao jovem no Município, conforme disposto no art. 227 da Constituição Federal de 1988, modificado pelo art. 2º, da Emenda Constitucional nº 65, de 13 de julho de 2010 e no art. 4° da Lei Federal nº 8.069, de 13 de julho de 1990 – Estatuto da Criança e do Adolescente e suas alterações, e na Instrução Normativo nº 36, de 2009, do Tribunal de Contas do Estado do Paraná – TCE-PR.</a:t>
            </a:r>
          </a:p>
        </p:txBody>
      </p:sp>
    </p:spTree>
    <p:extLst>
      <p:ext uri="{BB962C8B-B14F-4D97-AF65-F5344CB8AC3E}">
        <p14:creationId xmlns:p14="http://schemas.microsoft.com/office/powerpoint/2010/main" val="2806373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460198"/>
            <a:ext cx="10145486" cy="4031873"/>
          </a:xfrm>
          <a:prstGeom prst="rect">
            <a:avLst/>
          </a:prstGeom>
          <a:noFill/>
        </p:spPr>
        <p:txBody>
          <a:bodyPr wrap="square" rtlCol="0">
            <a:spAutoFit/>
          </a:bodyPr>
          <a:lstStyle/>
          <a:p>
            <a:pPr algn="just"/>
            <a:r>
              <a:rPr lang="pt-BR" sz="3200" b="1" dirty="0"/>
              <a:t>Art. 22.</a:t>
            </a:r>
            <a:r>
              <a:rPr lang="pt-BR" sz="3200" dirty="0"/>
              <a:t> Se for verificado, ao final de um bimestre, que a execução das despesas foi superior à realização das receitas, considerando as Fontes de Recursos 000 – Recursos Ordinários (Livres), 001 – Recursos do Tesouro (Descentralizados), 103 – 5% sobre Transferências Constitucionais FUNDEB, 104 – Demais Impostos Vinculados à Educação Básica e 303 – Saúde – Receitas Vinculadas (EC 29/00 – 15%), respeitando no período, </a:t>
            </a:r>
          </a:p>
        </p:txBody>
      </p:sp>
    </p:spTree>
    <p:extLst>
      <p:ext uri="{BB962C8B-B14F-4D97-AF65-F5344CB8AC3E}">
        <p14:creationId xmlns:p14="http://schemas.microsoft.com/office/powerpoint/2010/main" val="2806373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262743" y="2612595"/>
            <a:ext cx="10145486" cy="2554545"/>
          </a:xfrm>
          <a:prstGeom prst="rect">
            <a:avLst/>
          </a:prstGeom>
          <a:noFill/>
        </p:spPr>
        <p:txBody>
          <a:bodyPr wrap="square" rtlCol="0">
            <a:spAutoFit/>
          </a:bodyPr>
          <a:lstStyle/>
          <a:p>
            <a:pPr algn="just"/>
            <a:r>
              <a:rPr lang="pt-BR" sz="3200" dirty="0"/>
              <a:t>a Programação Financeira e o Cronograma Mensal de Desembolso, o poder Legislativo e o Poder Executivo promoverão por ato próprio e nos montantes necessários, nos trinta dias subsequentes, a limitação de empenho e de movimentação financeira.</a:t>
            </a:r>
            <a:endParaRPr lang="pt-BR" sz="3200" dirty="0" smtClean="0"/>
          </a:p>
        </p:txBody>
      </p:sp>
    </p:spTree>
    <p:extLst>
      <p:ext uri="{BB962C8B-B14F-4D97-AF65-F5344CB8AC3E}">
        <p14:creationId xmlns:p14="http://schemas.microsoft.com/office/powerpoint/2010/main" val="28063731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612595"/>
            <a:ext cx="10145486" cy="3539430"/>
          </a:xfrm>
          <a:prstGeom prst="rect">
            <a:avLst/>
          </a:prstGeom>
          <a:noFill/>
        </p:spPr>
        <p:txBody>
          <a:bodyPr wrap="square" rtlCol="0">
            <a:spAutoFit/>
          </a:bodyPr>
          <a:lstStyle/>
          <a:p>
            <a:pPr algn="just"/>
            <a:r>
              <a:rPr lang="pt-BR" sz="3200" b="1" dirty="0"/>
              <a:t>Art. 37.</a:t>
            </a:r>
            <a:r>
              <a:rPr lang="pt-BR" sz="3200" dirty="0"/>
              <a:t> É vedada a inclusão tanto na Lei Orçamentária Anual, quanto em seus créditos adicionais, de dotações a título de subvenções sociais, ressalvadas àquelas destinadas as entidades privadas sem fins lucrativos, de atividades de natureza continuada, que atendam diretamente ao público, de forma gratuita, nas áreas de assistência social, saúde e educação. </a:t>
            </a:r>
          </a:p>
        </p:txBody>
      </p:sp>
    </p:spTree>
    <p:extLst>
      <p:ext uri="{BB962C8B-B14F-4D97-AF65-F5344CB8AC3E}">
        <p14:creationId xmlns:p14="http://schemas.microsoft.com/office/powerpoint/2010/main" val="2806373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612595"/>
            <a:ext cx="10145486" cy="2554545"/>
          </a:xfrm>
          <a:prstGeom prst="rect">
            <a:avLst/>
          </a:prstGeom>
          <a:noFill/>
        </p:spPr>
        <p:txBody>
          <a:bodyPr wrap="square" rtlCol="0">
            <a:spAutoFit/>
          </a:bodyPr>
          <a:lstStyle/>
          <a:p>
            <a:pPr algn="just"/>
            <a:r>
              <a:rPr lang="pt-BR" sz="3200" b="1" dirty="0"/>
              <a:t>Art. 38. </a:t>
            </a:r>
            <a:r>
              <a:rPr lang="pt-BR" sz="3200" dirty="0"/>
              <a:t>As parcerias voluntárias envolvendo ou não transferências de recursos financeiros, deverão observar as condições e exigências das Leis Federais n° 13.019 de 31 de julho de 2014 e 13.204 de 14 de dezembro de 2015 e Lei Municipal nº 1011 de 24/10/2017, e alterações.</a:t>
            </a:r>
          </a:p>
        </p:txBody>
      </p:sp>
    </p:spTree>
    <p:extLst>
      <p:ext uri="{BB962C8B-B14F-4D97-AF65-F5344CB8AC3E}">
        <p14:creationId xmlns:p14="http://schemas.microsoft.com/office/powerpoint/2010/main" val="31968144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264259"/>
            <a:ext cx="10145486" cy="4247317"/>
          </a:xfrm>
          <a:prstGeom prst="rect">
            <a:avLst/>
          </a:prstGeom>
          <a:noFill/>
        </p:spPr>
        <p:txBody>
          <a:bodyPr wrap="square" rtlCol="0">
            <a:spAutoFit/>
          </a:bodyPr>
          <a:lstStyle/>
          <a:p>
            <a:pPr algn="just"/>
            <a:r>
              <a:rPr lang="pt-BR" sz="3000" b="1" dirty="0"/>
              <a:t>Art. 41.</a:t>
            </a:r>
            <a:r>
              <a:rPr lang="pt-BR" sz="3000" dirty="0"/>
              <a:t> A programação da despesa com pessoal e encargos sociais, para o exercício financeiro de 2021, será fixada em até 60% (sessenta por cento) da receita corrente líquida e não poderá exceder os seguintes limites:</a:t>
            </a:r>
          </a:p>
          <a:p>
            <a:pPr lvl="0" algn="just"/>
            <a:r>
              <a:rPr lang="pt-BR" sz="3000" dirty="0" smtClean="0"/>
              <a:t>   A) 6</a:t>
            </a:r>
            <a:r>
              <a:rPr lang="pt-BR" sz="3000" dirty="0"/>
              <a:t>% (seis por cento) para o Poder Legislativo;</a:t>
            </a:r>
          </a:p>
          <a:p>
            <a:pPr lvl="0" algn="just"/>
            <a:r>
              <a:rPr lang="pt-BR" sz="3000" dirty="0" smtClean="0"/>
              <a:t>   B) 54</a:t>
            </a:r>
            <a:r>
              <a:rPr lang="pt-BR" sz="3000" dirty="0"/>
              <a:t>% (cinquenta e quatro por cento) para o Poder Executivo.</a:t>
            </a:r>
          </a:p>
          <a:p>
            <a:pPr algn="just"/>
            <a:r>
              <a:rPr lang="pt-BR" sz="3000" b="1" dirty="0"/>
              <a:t>Parágrafo Único.</a:t>
            </a:r>
            <a:r>
              <a:rPr lang="pt-BR" sz="3000" dirty="0"/>
              <a:t> Para fins de cálculo, entendem-se como despesas com pessoal, o disposto no art. 18, da Lei Complementar nº 101, de 04 de maio de 2000.</a:t>
            </a:r>
          </a:p>
        </p:txBody>
      </p:sp>
    </p:spTree>
    <p:extLst>
      <p:ext uri="{BB962C8B-B14F-4D97-AF65-F5344CB8AC3E}">
        <p14:creationId xmlns:p14="http://schemas.microsoft.com/office/powerpoint/2010/main" val="28063731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264259"/>
            <a:ext cx="10145486" cy="3539430"/>
          </a:xfrm>
          <a:prstGeom prst="rect">
            <a:avLst/>
          </a:prstGeom>
          <a:noFill/>
        </p:spPr>
        <p:txBody>
          <a:bodyPr wrap="square" rtlCol="0">
            <a:spAutoFit/>
          </a:bodyPr>
          <a:lstStyle/>
          <a:p>
            <a:pPr algn="just"/>
            <a:r>
              <a:rPr lang="pt-BR" sz="3000" b="1" dirty="0"/>
              <a:t>Art. </a:t>
            </a:r>
            <a:r>
              <a:rPr lang="pt-BR" sz="3000" b="1" dirty="0" smtClean="0"/>
              <a:t>43.</a:t>
            </a:r>
            <a:r>
              <a:rPr lang="pt-BR" sz="3000" dirty="0" smtClean="0"/>
              <a:t> </a:t>
            </a:r>
            <a:r>
              <a:rPr lang="pt-BR" sz="3200" dirty="0"/>
              <a:t>Fica vedado, no âmbito da Estrutura Organizacional do Poder Executivo do Município de Balsa Nova, de acordo com o Decreto Municipal nº 140 de 18 de junho de 2020, com fundamento no art. 65 da Lei Complementar nº 101/2000, combinado com o art. 8º da Lei Complementar n° 173/2020, Decreto Legislativo nº 6, de 20 de março de 2020 e Decreto 080/2020 até 31 de dezembro de </a:t>
            </a:r>
            <a:r>
              <a:rPr lang="pt-BR" sz="3200" dirty="0" smtClean="0"/>
              <a:t>2021:</a:t>
            </a:r>
            <a:endParaRPr lang="pt-BR" sz="3000" dirty="0"/>
          </a:p>
        </p:txBody>
      </p:sp>
    </p:spTree>
    <p:extLst>
      <p:ext uri="{BB962C8B-B14F-4D97-AF65-F5344CB8AC3E}">
        <p14:creationId xmlns:p14="http://schemas.microsoft.com/office/powerpoint/2010/main" val="1059980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20924" y="2062781"/>
            <a:ext cx="10145486" cy="4524315"/>
          </a:xfrm>
          <a:prstGeom prst="rect">
            <a:avLst/>
          </a:prstGeom>
          <a:noFill/>
        </p:spPr>
        <p:txBody>
          <a:bodyPr wrap="square" rtlCol="0">
            <a:spAutoFit/>
          </a:bodyPr>
          <a:lstStyle/>
          <a:p>
            <a:pPr algn="just"/>
            <a:r>
              <a:rPr lang="pt-BR" sz="3200" b="1" dirty="0"/>
              <a:t>I –</a:t>
            </a:r>
            <a:r>
              <a:rPr lang="pt-BR" sz="3200" dirty="0"/>
              <a:t> conceder a qualquer título, vantagem, progressão, promoção, avanços funcionais, aumento, reajuste salarial, ou adequação de remuneração aos agentes políticos da Administração Pública Municipal de Balsa Nova e servidores públicos municipais pertencentes ao Plano de Cargos, Carreira e Remunerações do Quadro de Pessoal do Poder Executivo do Município de Balsa Nova e Plano de Carreiras, Cargos e Remunerações para os Profissionais da Educação e </a:t>
            </a:r>
            <a:endParaRPr lang="pt-BR" sz="3000" dirty="0"/>
          </a:p>
        </p:txBody>
      </p:sp>
    </p:spTree>
    <p:extLst>
      <p:ext uri="{BB962C8B-B14F-4D97-AF65-F5344CB8AC3E}">
        <p14:creationId xmlns:p14="http://schemas.microsoft.com/office/powerpoint/2010/main" val="3344696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379350"/>
            <a:ext cx="9727976" cy="604434"/>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185498" y="1841242"/>
            <a:ext cx="10616338" cy="5016758"/>
          </a:xfrm>
          <a:prstGeom prst="rect">
            <a:avLst/>
          </a:prstGeom>
          <a:noFill/>
        </p:spPr>
        <p:txBody>
          <a:bodyPr wrap="square" rtlCol="0">
            <a:spAutoFit/>
          </a:bodyPr>
          <a:lstStyle/>
          <a:p>
            <a:pPr algn="just"/>
            <a:r>
              <a:rPr lang="pt-BR" sz="3200" dirty="0"/>
              <a:t>para os Servidores Públicos da Educação, regulamentado respectivamente pelas Leis Municipais 222/1991, 624/2011, 655/2011, 661/2012, 856/2015 e alterações posteriores, assim como, de profissionais especializados contratados, em </a:t>
            </a:r>
            <a:r>
              <a:rPr lang="pt-BR" sz="3200" dirty="0" err="1"/>
              <a:t>excepcion</a:t>
            </a:r>
            <a:r>
              <a:rPr lang="pt-BR" sz="3200" dirty="0"/>
              <a:t> interesse público em regime de emprego tutelado pela Consolidação das Leis do Trabalho nos termos das Leis Municipais 545/2009 e 622/2011, com alterações posteriores, exceto quando derivado de sentença judicial transitada em julgado ou de determinação legal anterior à calamidade pública; </a:t>
            </a:r>
            <a:endParaRPr lang="pt-BR" sz="3000" dirty="0"/>
          </a:p>
        </p:txBody>
      </p:sp>
    </p:spTree>
    <p:extLst>
      <p:ext uri="{BB962C8B-B14F-4D97-AF65-F5344CB8AC3E}">
        <p14:creationId xmlns:p14="http://schemas.microsoft.com/office/powerpoint/2010/main" val="2496018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599629"/>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359423" y="1841242"/>
            <a:ext cx="10636266" cy="5016758"/>
          </a:xfrm>
          <a:prstGeom prst="rect">
            <a:avLst/>
          </a:prstGeom>
          <a:noFill/>
        </p:spPr>
        <p:txBody>
          <a:bodyPr wrap="square" rtlCol="0">
            <a:spAutoFit/>
          </a:bodyPr>
          <a:lstStyle/>
          <a:p>
            <a:r>
              <a:rPr lang="pt-BR" sz="3200" b="1" dirty="0"/>
              <a:t>II –</a:t>
            </a:r>
            <a:r>
              <a:rPr lang="pt-BR" sz="3200" dirty="0"/>
              <a:t> criar cargo, emprego ou função que implique aumento de despesa;</a:t>
            </a:r>
          </a:p>
          <a:p>
            <a:r>
              <a:rPr lang="pt-BR" sz="3200" b="1" dirty="0"/>
              <a:t>III –</a:t>
            </a:r>
            <a:r>
              <a:rPr lang="pt-BR" sz="3200" dirty="0"/>
              <a:t> alterar estrutura de carreira que implique aumento de despesa;</a:t>
            </a:r>
          </a:p>
          <a:p>
            <a:pPr algn="just"/>
            <a:r>
              <a:rPr lang="pt-BR" sz="3200" b="1" dirty="0"/>
              <a:t>IV –</a:t>
            </a:r>
            <a:r>
              <a:rPr lang="pt-BR" sz="3200" dirty="0"/>
              <a:t> admitir ou contratar pessoal, a qualquer titulo, ressalvadas as reposições de cargos de chefia, de direção e de assessoramento que não acarretem aumento de despesa, as reposições decorrentes de vacâncias de cargos efetivos ou vitalícios, as contratações temporárias de que trata o inciso IX do caput do art. 37 da Constituição Federal;</a:t>
            </a:r>
          </a:p>
        </p:txBody>
      </p:sp>
    </p:spTree>
    <p:extLst>
      <p:ext uri="{BB962C8B-B14F-4D97-AF65-F5344CB8AC3E}">
        <p14:creationId xmlns:p14="http://schemas.microsoft.com/office/powerpoint/2010/main" val="2738620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8412164-C6BE-458C-9BDF-2F225437B78E}"/>
              </a:ext>
            </a:extLst>
          </p:cNvPr>
          <p:cNvSpPr>
            <a:spLocks noGrp="1"/>
          </p:cNvSpPr>
          <p:nvPr>
            <p:ph type="title"/>
          </p:nvPr>
        </p:nvSpPr>
        <p:spPr/>
        <p:txBody>
          <a:bodyPr>
            <a:noAutofit/>
          </a:bodyPr>
          <a:lstStyle/>
          <a:p>
            <a:pPr marL="0" indent="0" algn="ctr"/>
            <a:r>
              <a:rPr lang="pt-BR" sz="3200" dirty="0"/>
              <a:t>FUNDAMENTAÇÃO LEGAL DO PLANEJAMENTO MUNICIPAL</a:t>
            </a:r>
            <a:br>
              <a:rPr lang="pt-BR" sz="3200" dirty="0"/>
            </a:br>
            <a:r>
              <a:rPr lang="pt-BR" sz="3200" dirty="0"/>
              <a:t>PARA O EXERCÍCIO FINANCEIRO DE </a:t>
            </a:r>
            <a:r>
              <a:rPr lang="pt-BR" sz="4400" dirty="0" smtClean="0"/>
              <a:t>2021</a:t>
            </a:r>
            <a:r>
              <a:rPr lang="pt-BR" sz="3200" dirty="0"/>
              <a:t/>
            </a:r>
            <a:br>
              <a:rPr lang="pt-BR" sz="3200" dirty="0"/>
            </a:br>
            <a:endParaRPr lang="pt-BR" sz="3200" dirty="0"/>
          </a:p>
        </p:txBody>
      </p:sp>
      <p:sp>
        <p:nvSpPr>
          <p:cNvPr id="3" name="Espaço Reservado para Conteúdo 2">
            <a:extLst>
              <a:ext uri="{FF2B5EF4-FFF2-40B4-BE49-F238E27FC236}">
                <a16:creationId xmlns:a16="http://schemas.microsoft.com/office/drawing/2014/main" xmlns="" id="{0877A0D6-196D-4058-B215-ECF2FB86754D}"/>
              </a:ext>
            </a:extLst>
          </p:cNvPr>
          <p:cNvSpPr>
            <a:spLocks noGrp="1"/>
          </p:cNvSpPr>
          <p:nvPr>
            <p:ph idx="1"/>
          </p:nvPr>
        </p:nvSpPr>
        <p:spPr/>
        <p:txBody>
          <a:bodyPr>
            <a:normAutofit fontScale="62500" lnSpcReduction="20000"/>
          </a:bodyPr>
          <a:lstStyle/>
          <a:p>
            <a:pPr marL="0" indent="0">
              <a:buNone/>
            </a:pPr>
            <a:endParaRPr lang="pt-BR" dirty="0"/>
          </a:p>
          <a:p>
            <a:pPr marL="0" indent="0">
              <a:buNone/>
            </a:pPr>
            <a:r>
              <a:rPr lang="pt-BR" dirty="0"/>
              <a:t>	Constituição Federal de 1988 – Art. 165;</a:t>
            </a:r>
          </a:p>
          <a:p>
            <a:pPr marL="0" indent="0">
              <a:buNone/>
            </a:pPr>
            <a:endParaRPr lang="pt-BR" dirty="0"/>
          </a:p>
          <a:p>
            <a:pPr marL="0" indent="0">
              <a:buNone/>
            </a:pPr>
            <a:r>
              <a:rPr lang="pt-BR" dirty="0"/>
              <a:t>	Lei Complementar 101/2000 – Art. 4°;</a:t>
            </a:r>
          </a:p>
          <a:p>
            <a:pPr marL="0" indent="0">
              <a:buNone/>
            </a:pPr>
            <a:r>
              <a:rPr lang="pt-BR" dirty="0"/>
              <a:t>	</a:t>
            </a:r>
          </a:p>
          <a:p>
            <a:pPr marL="0" indent="0">
              <a:buNone/>
            </a:pPr>
            <a:r>
              <a:rPr lang="pt-BR" dirty="0"/>
              <a:t>	Lei nº 4.320/64;</a:t>
            </a:r>
          </a:p>
          <a:p>
            <a:pPr marL="0" indent="0">
              <a:buNone/>
            </a:pPr>
            <a:endParaRPr lang="pt-BR" dirty="0"/>
          </a:p>
          <a:p>
            <a:pPr marL="0" indent="0">
              <a:buNone/>
            </a:pPr>
            <a:r>
              <a:rPr lang="pt-BR" dirty="0"/>
              <a:t>	 Lei Orgânica Municipal;</a:t>
            </a:r>
          </a:p>
          <a:p>
            <a:pPr marL="0" indent="0">
              <a:buNone/>
            </a:pPr>
            <a:r>
              <a:rPr lang="pt-BR" dirty="0"/>
              <a:t>	</a:t>
            </a:r>
          </a:p>
          <a:p>
            <a:pPr marL="0" indent="0">
              <a:buNone/>
            </a:pPr>
            <a:r>
              <a:rPr lang="pt-BR" dirty="0"/>
              <a:t>	 Lei Municipal n° 995/2017 – PPA 2018 -2021</a:t>
            </a:r>
          </a:p>
        </p:txBody>
      </p:sp>
      <p:sp>
        <p:nvSpPr>
          <p:cNvPr id="5" name="Seta: Divisa 4">
            <a:extLst>
              <a:ext uri="{FF2B5EF4-FFF2-40B4-BE49-F238E27FC236}">
                <a16:creationId xmlns:a16="http://schemas.microsoft.com/office/drawing/2014/main" xmlns="" id="{CCCADB67-C6FC-49E6-B518-45D291EDCE34}"/>
              </a:ext>
            </a:extLst>
          </p:cNvPr>
          <p:cNvSpPr/>
          <p:nvPr/>
        </p:nvSpPr>
        <p:spPr>
          <a:xfrm>
            <a:off x="1097346" y="2890006"/>
            <a:ext cx="484632" cy="484632"/>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92D050"/>
              </a:solidFill>
            </a:endParaRPr>
          </a:p>
        </p:txBody>
      </p:sp>
      <p:sp>
        <p:nvSpPr>
          <p:cNvPr id="7" name="Seta: Divisa 6">
            <a:extLst>
              <a:ext uri="{FF2B5EF4-FFF2-40B4-BE49-F238E27FC236}">
                <a16:creationId xmlns:a16="http://schemas.microsoft.com/office/drawing/2014/main" xmlns="" id="{D5F0D595-4C11-400F-8D1A-3D0D0ACC01A2}"/>
              </a:ext>
            </a:extLst>
          </p:cNvPr>
          <p:cNvSpPr/>
          <p:nvPr/>
        </p:nvSpPr>
        <p:spPr>
          <a:xfrm>
            <a:off x="1091858" y="3525443"/>
            <a:ext cx="484632" cy="484632"/>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92D050"/>
              </a:solidFill>
            </a:endParaRPr>
          </a:p>
        </p:txBody>
      </p:sp>
      <p:sp>
        <p:nvSpPr>
          <p:cNvPr id="8" name="Seta: Divisa 7">
            <a:extLst>
              <a:ext uri="{FF2B5EF4-FFF2-40B4-BE49-F238E27FC236}">
                <a16:creationId xmlns:a16="http://schemas.microsoft.com/office/drawing/2014/main" xmlns="" id="{81A4CA6B-56EA-48AE-9838-B49448554CF8}"/>
              </a:ext>
            </a:extLst>
          </p:cNvPr>
          <p:cNvSpPr/>
          <p:nvPr/>
        </p:nvSpPr>
        <p:spPr>
          <a:xfrm>
            <a:off x="1052547" y="4133304"/>
            <a:ext cx="536896" cy="484632"/>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92D050"/>
              </a:solidFill>
            </a:endParaRPr>
          </a:p>
        </p:txBody>
      </p:sp>
      <p:sp>
        <p:nvSpPr>
          <p:cNvPr id="9" name="Seta: Divisa 8">
            <a:extLst>
              <a:ext uri="{FF2B5EF4-FFF2-40B4-BE49-F238E27FC236}">
                <a16:creationId xmlns:a16="http://schemas.microsoft.com/office/drawing/2014/main" xmlns="" id="{B9DE851C-733C-40F1-A956-7BF071652CA3}"/>
              </a:ext>
            </a:extLst>
          </p:cNvPr>
          <p:cNvSpPr/>
          <p:nvPr/>
        </p:nvSpPr>
        <p:spPr>
          <a:xfrm>
            <a:off x="1091858" y="4768741"/>
            <a:ext cx="536896" cy="484632"/>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92D050"/>
              </a:solidFill>
            </a:endParaRPr>
          </a:p>
        </p:txBody>
      </p:sp>
      <p:sp>
        <p:nvSpPr>
          <p:cNvPr id="10" name="Seta: Divisa 9">
            <a:extLst>
              <a:ext uri="{FF2B5EF4-FFF2-40B4-BE49-F238E27FC236}">
                <a16:creationId xmlns:a16="http://schemas.microsoft.com/office/drawing/2014/main" xmlns="" id="{B9A9DB65-709D-4FC5-A781-0BEE4DB3655D}"/>
              </a:ext>
            </a:extLst>
          </p:cNvPr>
          <p:cNvSpPr/>
          <p:nvPr/>
        </p:nvSpPr>
        <p:spPr>
          <a:xfrm>
            <a:off x="1131548" y="5353150"/>
            <a:ext cx="536896" cy="484632"/>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92D050"/>
              </a:solidFill>
            </a:endParaRPr>
          </a:p>
        </p:txBody>
      </p:sp>
    </p:spTree>
    <p:extLst>
      <p:ext uri="{BB962C8B-B14F-4D97-AF65-F5344CB8AC3E}">
        <p14:creationId xmlns:p14="http://schemas.microsoft.com/office/powerpoint/2010/main" val="14905470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41515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264259"/>
            <a:ext cx="10145486" cy="4524315"/>
          </a:xfrm>
          <a:prstGeom prst="rect">
            <a:avLst/>
          </a:prstGeom>
          <a:noFill/>
        </p:spPr>
        <p:txBody>
          <a:bodyPr wrap="square" rtlCol="0">
            <a:spAutoFit/>
          </a:bodyPr>
          <a:lstStyle/>
          <a:p>
            <a:r>
              <a:rPr lang="pt-BR" sz="3200" b="1" dirty="0"/>
              <a:t>V –</a:t>
            </a:r>
            <a:r>
              <a:rPr lang="pt-BR" sz="3200" dirty="0"/>
              <a:t> realizar concurso público, exceto para as reposições de vacâncias previstas no inciso IV;</a:t>
            </a:r>
          </a:p>
          <a:p>
            <a:pPr algn="just"/>
            <a:r>
              <a:rPr lang="pt-BR" sz="3200" b="1" dirty="0"/>
              <a:t>VI –</a:t>
            </a:r>
            <a:r>
              <a:rPr lang="pt-BR" sz="3200" dirty="0"/>
              <a:t> criar ou majorar auxílios, vantagens, bônus, abonos, verbas de representação ou benefícios de qualquer natureza, inclusive os de cunho indenizatório, em favor de membros do Poder Executivo Municipal e de servidores e empregados públicos, exceto quando derivado de sentença judicial transitada em julgado ou de determinação legal anterior á calamidade;</a:t>
            </a:r>
          </a:p>
        </p:txBody>
      </p:sp>
    </p:spTree>
    <p:extLst>
      <p:ext uri="{BB962C8B-B14F-4D97-AF65-F5344CB8AC3E}">
        <p14:creationId xmlns:p14="http://schemas.microsoft.com/office/powerpoint/2010/main" val="2856151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034142"/>
          </a:xfrm>
        </p:spPr>
        <p:txBody>
          <a:bodyPr/>
          <a:lstStyle/>
          <a:p>
            <a:r>
              <a:rPr lang="pt-BR" b="1" dirty="0" smtClean="0"/>
              <a:t>PROJETO DE LEI </a:t>
            </a:r>
            <a:endParaRPr lang="pt-BR" b="1" dirty="0"/>
          </a:p>
        </p:txBody>
      </p:sp>
      <p:sp>
        <p:nvSpPr>
          <p:cNvPr id="3" name="Espaço Reservado para Conteúdo 2"/>
          <p:cNvSpPr>
            <a:spLocks noGrp="1"/>
          </p:cNvSpPr>
          <p:nvPr>
            <p:ph idx="1"/>
          </p:nvPr>
        </p:nvSpPr>
        <p:spPr>
          <a:xfrm>
            <a:off x="1484310" y="1632861"/>
            <a:ext cx="9727976" cy="1023257"/>
          </a:xfrm>
        </p:spPr>
        <p:txBody>
          <a:bodyPr>
            <a:normAutofit/>
          </a:bodyPr>
          <a:lstStyle/>
          <a:p>
            <a:pPr marL="0" indent="0" algn="ctr">
              <a:buNone/>
            </a:pPr>
            <a:r>
              <a:rPr lang="pt-BR" sz="3100" b="1" dirty="0" smtClean="0"/>
              <a:t>Principais Artigos da Lei</a:t>
            </a:r>
            <a:endParaRPr lang="pt-BR" sz="3100" b="1" dirty="0"/>
          </a:p>
        </p:txBody>
      </p:sp>
      <p:sp>
        <p:nvSpPr>
          <p:cNvPr id="8" name="CaixaDeTexto 7"/>
          <p:cNvSpPr txBox="1"/>
          <p:nvPr/>
        </p:nvSpPr>
        <p:spPr>
          <a:xfrm>
            <a:off x="1436914" y="2612595"/>
            <a:ext cx="10145486" cy="3046988"/>
          </a:xfrm>
          <a:prstGeom prst="rect">
            <a:avLst/>
          </a:prstGeom>
          <a:noFill/>
        </p:spPr>
        <p:txBody>
          <a:bodyPr wrap="square" rtlCol="0">
            <a:spAutoFit/>
          </a:bodyPr>
          <a:lstStyle/>
          <a:p>
            <a:pPr algn="just"/>
            <a:r>
              <a:rPr lang="pt-BR" sz="3200" b="1" dirty="0"/>
              <a:t>Art. 47.</a:t>
            </a:r>
            <a:r>
              <a:rPr lang="pt-BR" sz="3200" dirty="0"/>
              <a:t> Os tributos lançados e não arrecadados, inscritos em dívida ativa, cujos custos para cobrança sejam superiores ao crédito tributário, poderão ser cancelados, mediante autorização em lei, não se constituindo como renúncia de receita para efeito do disposto no art. 14, § 3º, II, da Lei Complementar Federal nº 101/2000.</a:t>
            </a:r>
          </a:p>
        </p:txBody>
      </p:sp>
    </p:spTree>
    <p:extLst>
      <p:ext uri="{BB962C8B-B14F-4D97-AF65-F5344CB8AC3E}">
        <p14:creationId xmlns:p14="http://schemas.microsoft.com/office/powerpoint/2010/main" val="41630398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0"/>
            <a:ext cx="10018713" cy="4474029"/>
          </a:xfrm>
        </p:spPr>
        <p:txBody>
          <a:bodyPr>
            <a:normAutofit/>
          </a:bodyPr>
          <a:lstStyle/>
          <a:p>
            <a:r>
              <a:rPr lang="pt-BR" sz="5400" b="1" dirty="0" smtClean="0">
                <a:effectLst>
                  <a:outerShdw blurRad="38100" dist="38100" dir="2700000" algn="tl">
                    <a:srgbClr val="000000">
                      <a:alpha val="43137"/>
                    </a:srgbClr>
                  </a:outerShdw>
                </a:effectLst>
              </a:rPr>
              <a:t>PROJEÇÃO PARA</a:t>
            </a:r>
            <a:r>
              <a:rPr lang="pt-BR" sz="7200" b="1" dirty="0" smtClean="0">
                <a:effectLst>
                  <a:outerShdw blurRad="38100" dist="38100" dir="2700000" algn="tl">
                    <a:srgbClr val="000000">
                      <a:alpha val="43137"/>
                    </a:srgbClr>
                  </a:outerShdw>
                </a:effectLst>
              </a:rPr>
              <a:t> 2021</a:t>
            </a:r>
            <a:endParaRPr lang="pt-BR"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2680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3A17016-B86F-4A38-A18A-2C2777A57A94}"/>
              </a:ext>
            </a:extLst>
          </p:cNvPr>
          <p:cNvSpPr>
            <a:spLocks noGrp="1"/>
          </p:cNvSpPr>
          <p:nvPr>
            <p:ph type="title"/>
          </p:nvPr>
        </p:nvSpPr>
        <p:spPr>
          <a:xfrm>
            <a:off x="1484311" y="57665"/>
            <a:ext cx="10018713" cy="1161535"/>
          </a:xfrm>
        </p:spPr>
        <p:txBody>
          <a:bodyPr>
            <a:normAutofit fontScale="90000"/>
          </a:bodyPr>
          <a:lstStyle/>
          <a:p>
            <a:r>
              <a:rPr lang="pt-BR" dirty="0" smtClean="0"/>
              <a:t>RECEITAS</a:t>
            </a:r>
            <a:r>
              <a:rPr lang="pt-BR" dirty="0"/>
              <a:t/>
            </a:r>
            <a:br>
              <a:rPr lang="pt-BR" dirty="0"/>
            </a:br>
            <a:endParaRPr lang="pt-BR" dirty="0"/>
          </a:p>
        </p:txBody>
      </p:sp>
      <p:graphicFrame>
        <p:nvGraphicFramePr>
          <p:cNvPr id="4" name="Espaço Reservado para Conteúdo 3">
            <a:extLst>
              <a:ext uri="{FF2B5EF4-FFF2-40B4-BE49-F238E27FC236}">
                <a16:creationId xmlns:a16="http://schemas.microsoft.com/office/drawing/2014/main" xmlns="" id="{B2289990-1D8B-4B59-B275-E1E90112D2BF}"/>
              </a:ext>
            </a:extLst>
          </p:cNvPr>
          <p:cNvGraphicFramePr>
            <a:graphicFrameLocks noGrp="1"/>
          </p:cNvGraphicFramePr>
          <p:nvPr>
            <p:ph idx="1"/>
            <p:extLst>
              <p:ext uri="{D42A27DB-BD31-4B8C-83A1-F6EECF244321}">
                <p14:modId xmlns:p14="http://schemas.microsoft.com/office/powerpoint/2010/main" val="2121901549"/>
              </p:ext>
            </p:extLst>
          </p:nvPr>
        </p:nvGraphicFramePr>
        <p:xfrm>
          <a:off x="1959428" y="849085"/>
          <a:ext cx="8839201" cy="5682345"/>
        </p:xfrm>
        <a:graphic>
          <a:graphicData uri="http://schemas.openxmlformats.org/drawingml/2006/table">
            <a:tbl>
              <a:tblPr firstRow="1" bandRow="1">
                <a:tableStyleId>{5C22544A-7EE6-4342-B048-85BDC9FD1C3A}</a:tableStyleId>
              </a:tblPr>
              <a:tblGrid>
                <a:gridCol w="6826553">
                  <a:extLst>
                    <a:ext uri="{9D8B030D-6E8A-4147-A177-3AD203B41FA5}">
                      <a16:colId xmlns:a16="http://schemas.microsoft.com/office/drawing/2014/main" xmlns="" val="1997125645"/>
                    </a:ext>
                  </a:extLst>
                </a:gridCol>
                <a:gridCol w="2012648">
                  <a:extLst>
                    <a:ext uri="{9D8B030D-6E8A-4147-A177-3AD203B41FA5}">
                      <a16:colId xmlns:a16="http://schemas.microsoft.com/office/drawing/2014/main" xmlns="" val="2663565186"/>
                    </a:ext>
                  </a:extLst>
                </a:gridCol>
              </a:tblGrid>
              <a:tr h="456046">
                <a:tc>
                  <a:txBody>
                    <a:bodyPr/>
                    <a:lstStyle/>
                    <a:p>
                      <a:r>
                        <a:rPr lang="pt-BR" dirty="0"/>
                        <a:t>ESPECIFICAÇÃO</a:t>
                      </a:r>
                    </a:p>
                  </a:txBody>
                  <a:tcPr/>
                </a:tc>
                <a:tc>
                  <a:txBody>
                    <a:bodyPr/>
                    <a:lstStyle/>
                    <a:p>
                      <a:pPr algn="ctr"/>
                      <a:r>
                        <a:rPr lang="pt-BR" dirty="0"/>
                        <a:t>PROJETADA</a:t>
                      </a:r>
                    </a:p>
                  </a:txBody>
                  <a:tcPr/>
                </a:tc>
                <a:extLst>
                  <a:ext uri="{0D108BD9-81ED-4DB2-BD59-A6C34878D82A}">
                    <a16:rowId xmlns:a16="http://schemas.microsoft.com/office/drawing/2014/main" xmlns="" val="1548582485"/>
                  </a:ext>
                </a:extLst>
              </a:tr>
              <a:tr h="402023">
                <a:tc>
                  <a:txBody>
                    <a:bodyPr/>
                    <a:lstStyle/>
                    <a:p>
                      <a:r>
                        <a:rPr lang="pt-BR" b="1" dirty="0"/>
                        <a:t>RECEITAS CORRENTES</a:t>
                      </a:r>
                    </a:p>
                  </a:txBody>
                  <a:tcPr/>
                </a:tc>
                <a:tc>
                  <a:txBody>
                    <a:bodyPr/>
                    <a:lstStyle/>
                    <a:p>
                      <a:pPr algn="r"/>
                      <a:r>
                        <a:rPr lang="pt-BR" b="1" dirty="0" smtClean="0"/>
                        <a:t>53.578.500,00</a:t>
                      </a:r>
                      <a:endParaRPr lang="pt-BR" b="1" dirty="0"/>
                    </a:p>
                  </a:txBody>
                  <a:tcPr/>
                </a:tc>
                <a:extLst>
                  <a:ext uri="{0D108BD9-81ED-4DB2-BD59-A6C34878D82A}">
                    <a16:rowId xmlns:a16="http://schemas.microsoft.com/office/drawing/2014/main" xmlns="" val="2639168110"/>
                  </a:ext>
                </a:extLst>
              </a:tr>
              <a:tr h="402023">
                <a:tc>
                  <a:txBody>
                    <a:bodyPr/>
                    <a:lstStyle/>
                    <a:p>
                      <a:r>
                        <a:rPr lang="pt-BR" dirty="0"/>
                        <a:t>Impostos, Taxas e Contribuições de Melhoria</a:t>
                      </a:r>
                    </a:p>
                  </a:txBody>
                  <a:tcPr/>
                </a:tc>
                <a:tc>
                  <a:txBody>
                    <a:bodyPr/>
                    <a:lstStyle/>
                    <a:p>
                      <a:pPr algn="r"/>
                      <a:r>
                        <a:rPr lang="pt-BR" dirty="0" smtClean="0"/>
                        <a:t>8.809.250,00</a:t>
                      </a:r>
                      <a:endParaRPr lang="pt-BR" dirty="0"/>
                    </a:p>
                  </a:txBody>
                  <a:tcPr/>
                </a:tc>
                <a:extLst>
                  <a:ext uri="{0D108BD9-81ED-4DB2-BD59-A6C34878D82A}">
                    <a16:rowId xmlns:a16="http://schemas.microsoft.com/office/drawing/2014/main" xmlns="" val="1178879675"/>
                  </a:ext>
                </a:extLst>
              </a:tr>
              <a:tr h="402023">
                <a:tc>
                  <a:txBody>
                    <a:bodyPr/>
                    <a:lstStyle/>
                    <a:p>
                      <a:r>
                        <a:rPr lang="pt-BR" dirty="0"/>
                        <a:t>Receita de Contribuições</a:t>
                      </a:r>
                    </a:p>
                  </a:txBody>
                  <a:tcPr/>
                </a:tc>
                <a:tc>
                  <a:txBody>
                    <a:bodyPr/>
                    <a:lstStyle/>
                    <a:p>
                      <a:pPr algn="r"/>
                      <a:r>
                        <a:rPr lang="pt-BR" dirty="0" smtClean="0"/>
                        <a:t>760.959,00</a:t>
                      </a:r>
                      <a:endParaRPr lang="pt-BR" dirty="0"/>
                    </a:p>
                  </a:txBody>
                  <a:tcPr/>
                </a:tc>
                <a:extLst>
                  <a:ext uri="{0D108BD9-81ED-4DB2-BD59-A6C34878D82A}">
                    <a16:rowId xmlns:a16="http://schemas.microsoft.com/office/drawing/2014/main" xmlns="" val="3176006177"/>
                  </a:ext>
                </a:extLst>
              </a:tr>
              <a:tr h="402023">
                <a:tc>
                  <a:txBody>
                    <a:bodyPr/>
                    <a:lstStyle/>
                    <a:p>
                      <a:r>
                        <a:rPr lang="pt-BR" dirty="0"/>
                        <a:t>Receita Patrimonial</a:t>
                      </a:r>
                    </a:p>
                  </a:txBody>
                  <a:tcPr/>
                </a:tc>
                <a:tc>
                  <a:txBody>
                    <a:bodyPr/>
                    <a:lstStyle/>
                    <a:p>
                      <a:pPr algn="r"/>
                      <a:r>
                        <a:rPr lang="pt-BR" dirty="0" smtClean="0"/>
                        <a:t>393.311,00</a:t>
                      </a:r>
                      <a:endParaRPr lang="pt-BR" dirty="0"/>
                    </a:p>
                  </a:txBody>
                  <a:tcPr/>
                </a:tc>
                <a:extLst>
                  <a:ext uri="{0D108BD9-81ED-4DB2-BD59-A6C34878D82A}">
                    <a16:rowId xmlns:a16="http://schemas.microsoft.com/office/drawing/2014/main" xmlns="" val="1024571048"/>
                  </a:ext>
                </a:extLst>
              </a:tr>
              <a:tr h="402023">
                <a:tc>
                  <a:txBody>
                    <a:bodyPr/>
                    <a:lstStyle/>
                    <a:p>
                      <a:r>
                        <a:rPr lang="pt-BR" dirty="0"/>
                        <a:t>Receita de Serviços</a:t>
                      </a:r>
                    </a:p>
                  </a:txBody>
                  <a:tcPr/>
                </a:tc>
                <a:tc>
                  <a:txBody>
                    <a:bodyPr/>
                    <a:lstStyle/>
                    <a:p>
                      <a:pPr algn="r"/>
                      <a:r>
                        <a:rPr lang="pt-BR" dirty="0" smtClean="0"/>
                        <a:t>169.238,00</a:t>
                      </a:r>
                      <a:endParaRPr lang="pt-BR" dirty="0"/>
                    </a:p>
                  </a:txBody>
                  <a:tcPr/>
                </a:tc>
                <a:extLst>
                  <a:ext uri="{0D108BD9-81ED-4DB2-BD59-A6C34878D82A}">
                    <a16:rowId xmlns:a16="http://schemas.microsoft.com/office/drawing/2014/main" xmlns="" val="2791989112"/>
                  </a:ext>
                </a:extLst>
              </a:tr>
              <a:tr h="402023">
                <a:tc>
                  <a:txBody>
                    <a:bodyPr/>
                    <a:lstStyle/>
                    <a:p>
                      <a:r>
                        <a:rPr lang="pt-BR" dirty="0"/>
                        <a:t>Transferências Correntes</a:t>
                      </a:r>
                    </a:p>
                  </a:txBody>
                  <a:tcPr/>
                </a:tc>
                <a:tc>
                  <a:txBody>
                    <a:bodyPr/>
                    <a:lstStyle/>
                    <a:p>
                      <a:pPr algn="r"/>
                      <a:r>
                        <a:rPr lang="pt-BR" dirty="0" smtClean="0"/>
                        <a:t>42.369.419,00</a:t>
                      </a:r>
                      <a:endParaRPr lang="pt-BR" dirty="0"/>
                    </a:p>
                  </a:txBody>
                  <a:tcPr/>
                </a:tc>
                <a:extLst>
                  <a:ext uri="{0D108BD9-81ED-4DB2-BD59-A6C34878D82A}">
                    <a16:rowId xmlns:a16="http://schemas.microsoft.com/office/drawing/2014/main" xmlns="" val="2021054556"/>
                  </a:ext>
                </a:extLst>
              </a:tr>
              <a:tr h="402023">
                <a:tc>
                  <a:txBody>
                    <a:bodyPr/>
                    <a:lstStyle/>
                    <a:p>
                      <a:r>
                        <a:rPr lang="pt-BR" dirty="0"/>
                        <a:t>Outras Receitas Correntes</a:t>
                      </a:r>
                    </a:p>
                  </a:txBody>
                  <a:tcPr/>
                </a:tc>
                <a:tc>
                  <a:txBody>
                    <a:bodyPr/>
                    <a:lstStyle/>
                    <a:p>
                      <a:pPr algn="r"/>
                      <a:r>
                        <a:rPr lang="pt-BR" dirty="0" smtClean="0"/>
                        <a:t>76.323,00</a:t>
                      </a:r>
                      <a:endParaRPr lang="pt-BR" dirty="0"/>
                    </a:p>
                  </a:txBody>
                  <a:tcPr/>
                </a:tc>
                <a:extLst>
                  <a:ext uri="{0D108BD9-81ED-4DB2-BD59-A6C34878D82A}">
                    <a16:rowId xmlns:a16="http://schemas.microsoft.com/office/drawing/2014/main" xmlns="" val="3832372627"/>
                  </a:ext>
                </a:extLst>
              </a:tr>
              <a:tr h="402023">
                <a:tc>
                  <a:txBody>
                    <a:bodyPr/>
                    <a:lstStyle/>
                    <a:p>
                      <a:r>
                        <a:rPr lang="pt-BR" b="1" dirty="0"/>
                        <a:t>RECEITAS DE CAPITAL</a:t>
                      </a:r>
                    </a:p>
                  </a:txBody>
                  <a:tcPr/>
                </a:tc>
                <a:tc>
                  <a:txBody>
                    <a:bodyPr/>
                    <a:lstStyle/>
                    <a:p>
                      <a:pPr algn="r"/>
                      <a:r>
                        <a:rPr lang="pt-BR" b="1" dirty="0" smtClean="0"/>
                        <a:t>627.500,00</a:t>
                      </a:r>
                      <a:endParaRPr lang="pt-BR" b="1" dirty="0"/>
                    </a:p>
                  </a:txBody>
                  <a:tcPr/>
                </a:tc>
                <a:extLst>
                  <a:ext uri="{0D108BD9-81ED-4DB2-BD59-A6C34878D82A}">
                    <a16:rowId xmlns:a16="http://schemas.microsoft.com/office/drawing/2014/main" xmlns="" val="3859200743"/>
                  </a:ext>
                </a:extLst>
              </a:tr>
              <a:tr h="402023">
                <a:tc>
                  <a:txBody>
                    <a:bodyPr/>
                    <a:lstStyle/>
                    <a:p>
                      <a:r>
                        <a:rPr lang="pt-BR" dirty="0"/>
                        <a:t>Operações de Crédito</a:t>
                      </a:r>
                    </a:p>
                  </a:txBody>
                  <a:tcPr/>
                </a:tc>
                <a:tc>
                  <a:txBody>
                    <a:bodyPr/>
                    <a:lstStyle/>
                    <a:p>
                      <a:pPr algn="r"/>
                      <a:r>
                        <a:rPr lang="pt-BR" dirty="0"/>
                        <a:t>0,00</a:t>
                      </a:r>
                    </a:p>
                  </a:txBody>
                  <a:tcPr/>
                </a:tc>
                <a:extLst>
                  <a:ext uri="{0D108BD9-81ED-4DB2-BD59-A6C34878D82A}">
                    <a16:rowId xmlns:a16="http://schemas.microsoft.com/office/drawing/2014/main" xmlns="" val="3167736291"/>
                  </a:ext>
                </a:extLst>
              </a:tr>
              <a:tr h="402023">
                <a:tc>
                  <a:txBody>
                    <a:bodyPr/>
                    <a:lstStyle/>
                    <a:p>
                      <a:r>
                        <a:rPr lang="pt-BR" dirty="0"/>
                        <a:t>Alienação de Bens</a:t>
                      </a:r>
                    </a:p>
                  </a:txBody>
                  <a:tcPr/>
                </a:tc>
                <a:tc>
                  <a:txBody>
                    <a:bodyPr/>
                    <a:lstStyle/>
                    <a:p>
                      <a:pPr algn="r"/>
                      <a:r>
                        <a:rPr lang="pt-BR" dirty="0" smtClean="0"/>
                        <a:t>0,00</a:t>
                      </a:r>
                      <a:endParaRPr lang="pt-BR" dirty="0"/>
                    </a:p>
                  </a:txBody>
                  <a:tcPr/>
                </a:tc>
                <a:extLst>
                  <a:ext uri="{0D108BD9-81ED-4DB2-BD59-A6C34878D82A}">
                    <a16:rowId xmlns:a16="http://schemas.microsoft.com/office/drawing/2014/main" xmlns="" val="1374674915"/>
                  </a:ext>
                </a:extLst>
              </a:tr>
              <a:tr h="402023">
                <a:tc>
                  <a:txBody>
                    <a:bodyPr/>
                    <a:lstStyle/>
                    <a:p>
                      <a:r>
                        <a:rPr lang="pt-BR" dirty="0"/>
                        <a:t>Transferências de Capital</a:t>
                      </a:r>
                    </a:p>
                  </a:txBody>
                  <a:tcPr/>
                </a:tc>
                <a:tc>
                  <a:txBody>
                    <a:bodyPr/>
                    <a:lstStyle/>
                    <a:p>
                      <a:pPr algn="r"/>
                      <a:r>
                        <a:rPr lang="pt-BR" dirty="0" smtClean="0"/>
                        <a:t>627.500,00</a:t>
                      </a:r>
                      <a:endParaRPr lang="pt-BR" dirty="0"/>
                    </a:p>
                  </a:txBody>
                  <a:tcPr/>
                </a:tc>
                <a:extLst>
                  <a:ext uri="{0D108BD9-81ED-4DB2-BD59-A6C34878D82A}">
                    <a16:rowId xmlns:a16="http://schemas.microsoft.com/office/drawing/2014/main" xmlns="" val="2249381718"/>
                  </a:ext>
                </a:extLst>
              </a:tr>
              <a:tr h="402023">
                <a:tc>
                  <a:txBody>
                    <a:bodyPr/>
                    <a:lstStyle/>
                    <a:p>
                      <a:r>
                        <a:rPr lang="pt-BR" dirty="0"/>
                        <a:t>Outras Receitas de Capital</a:t>
                      </a:r>
                    </a:p>
                  </a:txBody>
                  <a:tcPr/>
                </a:tc>
                <a:tc>
                  <a:txBody>
                    <a:bodyPr/>
                    <a:lstStyle/>
                    <a:p>
                      <a:pPr algn="r"/>
                      <a:r>
                        <a:rPr lang="pt-BR" dirty="0"/>
                        <a:t>0,00</a:t>
                      </a:r>
                    </a:p>
                  </a:txBody>
                  <a:tcPr/>
                </a:tc>
                <a:extLst>
                  <a:ext uri="{0D108BD9-81ED-4DB2-BD59-A6C34878D82A}">
                    <a16:rowId xmlns:a16="http://schemas.microsoft.com/office/drawing/2014/main" xmlns="" val="1748452043"/>
                  </a:ext>
                </a:extLst>
              </a:tr>
              <a:tr h="402023">
                <a:tc>
                  <a:txBody>
                    <a:bodyPr/>
                    <a:lstStyle/>
                    <a:p>
                      <a:r>
                        <a:rPr lang="pt-BR" b="1" dirty="0"/>
                        <a:t>TOTAL DA RECEITA</a:t>
                      </a:r>
                    </a:p>
                  </a:txBody>
                  <a:tcPr/>
                </a:tc>
                <a:tc>
                  <a:txBody>
                    <a:bodyPr/>
                    <a:lstStyle/>
                    <a:p>
                      <a:pPr algn="r"/>
                      <a:r>
                        <a:rPr lang="pt-BR" b="1" dirty="0" smtClean="0"/>
                        <a:t>53.206.000,00</a:t>
                      </a:r>
                      <a:endParaRPr lang="pt-BR" b="1" dirty="0"/>
                    </a:p>
                  </a:txBody>
                  <a:tcPr/>
                </a:tc>
                <a:extLst>
                  <a:ext uri="{0D108BD9-81ED-4DB2-BD59-A6C34878D82A}">
                    <a16:rowId xmlns:a16="http://schemas.microsoft.com/office/drawing/2014/main" xmlns="" val="1699834686"/>
                  </a:ext>
                </a:extLst>
              </a:tr>
            </a:tbl>
          </a:graphicData>
        </a:graphic>
      </p:graphicFrame>
    </p:spTree>
    <p:extLst>
      <p:ext uri="{BB962C8B-B14F-4D97-AF65-F5344CB8AC3E}">
        <p14:creationId xmlns:p14="http://schemas.microsoft.com/office/powerpoint/2010/main" val="32848183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530AEEA-597A-4606-A96D-264CC1AAF1AF}"/>
              </a:ext>
            </a:extLst>
          </p:cNvPr>
          <p:cNvSpPr>
            <a:spLocks noGrp="1"/>
          </p:cNvSpPr>
          <p:nvPr>
            <p:ph type="title"/>
          </p:nvPr>
        </p:nvSpPr>
        <p:spPr>
          <a:xfrm>
            <a:off x="1484311" y="685801"/>
            <a:ext cx="10018713" cy="794656"/>
          </a:xfrm>
        </p:spPr>
        <p:txBody>
          <a:bodyPr/>
          <a:lstStyle/>
          <a:p>
            <a:pPr algn="ctr"/>
            <a:r>
              <a:rPr lang="pt-BR" dirty="0"/>
              <a:t>DESPESAS</a:t>
            </a:r>
          </a:p>
        </p:txBody>
      </p:sp>
      <p:graphicFrame>
        <p:nvGraphicFramePr>
          <p:cNvPr id="4" name="Espaço Reservado para Conteúdo 3">
            <a:extLst>
              <a:ext uri="{FF2B5EF4-FFF2-40B4-BE49-F238E27FC236}">
                <a16:creationId xmlns:a16="http://schemas.microsoft.com/office/drawing/2014/main" xmlns="" id="{F53A6A4C-8E95-485F-939C-71228C0BAA5A}"/>
              </a:ext>
            </a:extLst>
          </p:cNvPr>
          <p:cNvGraphicFramePr>
            <a:graphicFrameLocks noGrp="1"/>
          </p:cNvGraphicFramePr>
          <p:nvPr>
            <p:ph idx="1"/>
            <p:extLst>
              <p:ext uri="{D42A27DB-BD31-4B8C-83A1-F6EECF244321}">
                <p14:modId xmlns:p14="http://schemas.microsoft.com/office/powerpoint/2010/main" val="2911514302"/>
              </p:ext>
            </p:extLst>
          </p:nvPr>
        </p:nvGraphicFramePr>
        <p:xfrm>
          <a:off x="2062293" y="1923157"/>
          <a:ext cx="8777513" cy="4023360"/>
        </p:xfrm>
        <a:graphic>
          <a:graphicData uri="http://schemas.openxmlformats.org/drawingml/2006/table">
            <a:tbl>
              <a:tblPr firstRow="1" bandRow="1">
                <a:tableStyleId>{5C22544A-7EE6-4342-B048-85BDC9FD1C3A}</a:tableStyleId>
              </a:tblPr>
              <a:tblGrid>
                <a:gridCol w="6672089">
                  <a:extLst>
                    <a:ext uri="{9D8B030D-6E8A-4147-A177-3AD203B41FA5}">
                      <a16:colId xmlns:a16="http://schemas.microsoft.com/office/drawing/2014/main" xmlns="" val="4291348317"/>
                    </a:ext>
                  </a:extLst>
                </a:gridCol>
                <a:gridCol w="2105424">
                  <a:extLst>
                    <a:ext uri="{9D8B030D-6E8A-4147-A177-3AD203B41FA5}">
                      <a16:colId xmlns:a16="http://schemas.microsoft.com/office/drawing/2014/main" xmlns="" val="1011845988"/>
                    </a:ext>
                  </a:extLst>
                </a:gridCol>
              </a:tblGrid>
              <a:tr h="339022">
                <a:tc>
                  <a:txBody>
                    <a:bodyPr/>
                    <a:lstStyle/>
                    <a:p>
                      <a:pPr algn="ctr"/>
                      <a:r>
                        <a:rPr lang="pt-BR" dirty="0"/>
                        <a:t>ESPECIFICAÇÃO</a:t>
                      </a:r>
                    </a:p>
                  </a:txBody>
                  <a:tcPr/>
                </a:tc>
                <a:tc>
                  <a:txBody>
                    <a:bodyPr/>
                    <a:lstStyle/>
                    <a:p>
                      <a:pPr algn="ctr"/>
                      <a:r>
                        <a:rPr lang="pt-BR" dirty="0"/>
                        <a:t>PROJETADA</a:t>
                      </a:r>
                    </a:p>
                  </a:txBody>
                  <a:tcPr/>
                </a:tc>
                <a:extLst>
                  <a:ext uri="{0D108BD9-81ED-4DB2-BD59-A6C34878D82A}">
                    <a16:rowId xmlns:a16="http://schemas.microsoft.com/office/drawing/2014/main" xmlns="" val="870219783"/>
                  </a:ext>
                </a:extLst>
              </a:tr>
              <a:tr h="339022">
                <a:tc>
                  <a:txBody>
                    <a:bodyPr/>
                    <a:lstStyle/>
                    <a:p>
                      <a:r>
                        <a:rPr lang="pt-BR" b="1" dirty="0"/>
                        <a:t>DESPESAS CORRENTES</a:t>
                      </a:r>
                    </a:p>
                  </a:txBody>
                  <a:tcPr/>
                </a:tc>
                <a:tc>
                  <a:txBody>
                    <a:bodyPr/>
                    <a:lstStyle/>
                    <a:p>
                      <a:pPr algn="r"/>
                      <a:r>
                        <a:rPr lang="pt-BR" b="1" dirty="0" smtClean="0"/>
                        <a:t>49.568.758,00</a:t>
                      </a:r>
                      <a:endParaRPr lang="pt-BR" b="1" dirty="0"/>
                    </a:p>
                  </a:txBody>
                  <a:tcPr/>
                </a:tc>
                <a:extLst>
                  <a:ext uri="{0D108BD9-81ED-4DB2-BD59-A6C34878D82A}">
                    <a16:rowId xmlns:a16="http://schemas.microsoft.com/office/drawing/2014/main" xmlns="" val="1357646497"/>
                  </a:ext>
                </a:extLst>
              </a:tr>
              <a:tr h="339022">
                <a:tc>
                  <a:txBody>
                    <a:bodyPr/>
                    <a:lstStyle/>
                    <a:p>
                      <a:r>
                        <a:rPr lang="pt-BR" dirty="0"/>
                        <a:t>Pessoal e Encargos Sociais</a:t>
                      </a:r>
                    </a:p>
                  </a:txBody>
                  <a:tcPr/>
                </a:tc>
                <a:tc>
                  <a:txBody>
                    <a:bodyPr/>
                    <a:lstStyle/>
                    <a:p>
                      <a:pPr algn="r"/>
                      <a:r>
                        <a:rPr lang="pt-BR" smtClean="0"/>
                        <a:t>27.666.514,00</a:t>
                      </a:r>
                      <a:endParaRPr lang="pt-BR" dirty="0"/>
                    </a:p>
                  </a:txBody>
                  <a:tcPr/>
                </a:tc>
                <a:extLst>
                  <a:ext uri="{0D108BD9-81ED-4DB2-BD59-A6C34878D82A}">
                    <a16:rowId xmlns:a16="http://schemas.microsoft.com/office/drawing/2014/main" xmlns="" val="219072393"/>
                  </a:ext>
                </a:extLst>
              </a:tr>
              <a:tr h="339022">
                <a:tc>
                  <a:txBody>
                    <a:bodyPr/>
                    <a:lstStyle/>
                    <a:p>
                      <a:r>
                        <a:rPr lang="pt-BR" dirty="0"/>
                        <a:t>Juros da Dívida</a:t>
                      </a:r>
                    </a:p>
                  </a:txBody>
                  <a:tcPr/>
                </a:tc>
                <a:tc>
                  <a:txBody>
                    <a:bodyPr/>
                    <a:lstStyle/>
                    <a:p>
                      <a:pPr algn="r"/>
                      <a:r>
                        <a:rPr lang="pt-BR" dirty="0" smtClean="0"/>
                        <a:t>360.000,00</a:t>
                      </a:r>
                      <a:endParaRPr lang="pt-BR" dirty="0"/>
                    </a:p>
                  </a:txBody>
                  <a:tcPr/>
                </a:tc>
                <a:extLst>
                  <a:ext uri="{0D108BD9-81ED-4DB2-BD59-A6C34878D82A}">
                    <a16:rowId xmlns:a16="http://schemas.microsoft.com/office/drawing/2014/main" xmlns="" val="4185103287"/>
                  </a:ext>
                </a:extLst>
              </a:tr>
              <a:tr h="339022">
                <a:tc>
                  <a:txBody>
                    <a:bodyPr/>
                    <a:lstStyle/>
                    <a:p>
                      <a:r>
                        <a:rPr lang="pt-BR" dirty="0"/>
                        <a:t>Outras Despesas Correntes</a:t>
                      </a:r>
                    </a:p>
                  </a:txBody>
                  <a:tcPr/>
                </a:tc>
                <a:tc>
                  <a:txBody>
                    <a:bodyPr/>
                    <a:lstStyle/>
                    <a:p>
                      <a:pPr algn="r"/>
                      <a:r>
                        <a:rPr lang="pt-BR" dirty="0" smtClean="0"/>
                        <a:t>21.542.244,00</a:t>
                      </a:r>
                      <a:endParaRPr lang="pt-BR" dirty="0"/>
                    </a:p>
                  </a:txBody>
                  <a:tcPr/>
                </a:tc>
                <a:extLst>
                  <a:ext uri="{0D108BD9-81ED-4DB2-BD59-A6C34878D82A}">
                    <a16:rowId xmlns:a16="http://schemas.microsoft.com/office/drawing/2014/main" xmlns="" val="766698314"/>
                  </a:ext>
                </a:extLst>
              </a:tr>
              <a:tr h="339022">
                <a:tc>
                  <a:txBody>
                    <a:bodyPr/>
                    <a:lstStyle/>
                    <a:p>
                      <a:r>
                        <a:rPr lang="pt-BR" b="1" dirty="0"/>
                        <a:t>DESPESAS DE CAPITAL</a:t>
                      </a:r>
                    </a:p>
                  </a:txBody>
                  <a:tcPr/>
                </a:tc>
                <a:tc>
                  <a:txBody>
                    <a:bodyPr/>
                    <a:lstStyle/>
                    <a:p>
                      <a:pPr algn="r"/>
                      <a:r>
                        <a:rPr lang="pt-BR" b="1" dirty="0" smtClean="0"/>
                        <a:t>3.371.212,00</a:t>
                      </a:r>
                      <a:endParaRPr lang="pt-BR" b="1" dirty="0"/>
                    </a:p>
                  </a:txBody>
                  <a:tcPr/>
                </a:tc>
                <a:extLst>
                  <a:ext uri="{0D108BD9-81ED-4DB2-BD59-A6C34878D82A}">
                    <a16:rowId xmlns:a16="http://schemas.microsoft.com/office/drawing/2014/main" xmlns="" val="3854334468"/>
                  </a:ext>
                </a:extLst>
              </a:tr>
              <a:tr h="339022">
                <a:tc>
                  <a:txBody>
                    <a:bodyPr/>
                    <a:lstStyle/>
                    <a:p>
                      <a:r>
                        <a:rPr lang="pt-BR" dirty="0"/>
                        <a:t>investimentos</a:t>
                      </a:r>
                    </a:p>
                  </a:txBody>
                  <a:tcPr/>
                </a:tc>
                <a:tc>
                  <a:txBody>
                    <a:bodyPr/>
                    <a:lstStyle/>
                    <a:p>
                      <a:pPr algn="r"/>
                      <a:r>
                        <a:rPr lang="pt-BR" dirty="0" smtClean="0"/>
                        <a:t>2.126.212,00</a:t>
                      </a:r>
                      <a:endParaRPr lang="pt-BR" dirty="0" smtClean="0"/>
                    </a:p>
                  </a:txBody>
                  <a:tcPr/>
                </a:tc>
                <a:extLst>
                  <a:ext uri="{0D108BD9-81ED-4DB2-BD59-A6C34878D82A}">
                    <a16:rowId xmlns:a16="http://schemas.microsoft.com/office/drawing/2014/main" xmlns="" val="3434869371"/>
                  </a:ext>
                </a:extLst>
              </a:tr>
              <a:tr h="339022">
                <a:tc>
                  <a:txBody>
                    <a:bodyPr/>
                    <a:lstStyle/>
                    <a:p>
                      <a:r>
                        <a:rPr lang="pt-BR" dirty="0" smtClean="0"/>
                        <a:t>Inversões Financeiras</a:t>
                      </a:r>
                      <a:endParaRPr lang="pt-BR" dirty="0"/>
                    </a:p>
                  </a:txBody>
                  <a:tcPr/>
                </a:tc>
                <a:tc>
                  <a:txBody>
                    <a:bodyPr/>
                    <a:lstStyle/>
                    <a:p>
                      <a:pPr algn="r"/>
                      <a:r>
                        <a:rPr lang="pt-BR" dirty="0" smtClean="0"/>
                        <a:t>0,00</a:t>
                      </a:r>
                    </a:p>
                  </a:txBody>
                  <a:tcPr/>
                </a:tc>
              </a:tr>
              <a:tr h="339022">
                <a:tc>
                  <a:txBody>
                    <a:bodyPr/>
                    <a:lstStyle/>
                    <a:p>
                      <a:r>
                        <a:rPr lang="pt-BR" dirty="0"/>
                        <a:t>Amortização da Dívida</a:t>
                      </a:r>
                    </a:p>
                  </a:txBody>
                  <a:tcPr/>
                </a:tc>
                <a:tc>
                  <a:txBody>
                    <a:bodyPr/>
                    <a:lstStyle/>
                    <a:p>
                      <a:pPr algn="r"/>
                      <a:r>
                        <a:rPr lang="pt-BR" dirty="0" smtClean="0"/>
                        <a:t>1.245.000,00</a:t>
                      </a:r>
                      <a:endParaRPr lang="pt-BR" dirty="0"/>
                    </a:p>
                  </a:txBody>
                  <a:tcPr/>
                </a:tc>
                <a:extLst>
                  <a:ext uri="{0D108BD9-81ED-4DB2-BD59-A6C34878D82A}">
                    <a16:rowId xmlns:a16="http://schemas.microsoft.com/office/drawing/2014/main" xmlns="" val="3580942606"/>
                  </a:ext>
                </a:extLst>
              </a:tr>
              <a:tr h="339022">
                <a:tc>
                  <a:txBody>
                    <a:bodyPr/>
                    <a:lstStyle/>
                    <a:p>
                      <a:r>
                        <a:rPr lang="pt-BR" dirty="0"/>
                        <a:t>Reserva de Contingência</a:t>
                      </a:r>
                    </a:p>
                  </a:txBody>
                  <a:tcPr/>
                </a:tc>
                <a:tc>
                  <a:txBody>
                    <a:bodyPr/>
                    <a:lstStyle/>
                    <a:p>
                      <a:pPr algn="r"/>
                      <a:r>
                        <a:rPr lang="pt-BR" dirty="0" smtClean="0"/>
                        <a:t>266.030,00</a:t>
                      </a:r>
                      <a:endParaRPr lang="pt-BR" dirty="0"/>
                    </a:p>
                  </a:txBody>
                  <a:tcPr/>
                </a:tc>
                <a:extLst>
                  <a:ext uri="{0D108BD9-81ED-4DB2-BD59-A6C34878D82A}">
                    <a16:rowId xmlns:a16="http://schemas.microsoft.com/office/drawing/2014/main" xmlns="" val="2023442767"/>
                  </a:ext>
                </a:extLst>
              </a:tr>
              <a:tr h="339022">
                <a:tc>
                  <a:txBody>
                    <a:bodyPr/>
                    <a:lstStyle/>
                    <a:p>
                      <a:r>
                        <a:rPr lang="pt-BR" b="1" dirty="0"/>
                        <a:t>TOTAL DA DESPESA</a:t>
                      </a:r>
                    </a:p>
                  </a:txBody>
                  <a:tcPr/>
                </a:tc>
                <a:tc>
                  <a:txBody>
                    <a:bodyPr/>
                    <a:lstStyle/>
                    <a:p>
                      <a:pPr algn="r"/>
                      <a:r>
                        <a:rPr lang="pt-BR" b="1" dirty="0" smtClean="0"/>
                        <a:t>53.206.000,00</a:t>
                      </a:r>
                      <a:endParaRPr lang="pt-BR" b="1" dirty="0"/>
                    </a:p>
                  </a:txBody>
                  <a:tcPr/>
                </a:tc>
                <a:extLst>
                  <a:ext uri="{0D108BD9-81ED-4DB2-BD59-A6C34878D82A}">
                    <a16:rowId xmlns:a16="http://schemas.microsoft.com/office/drawing/2014/main" xmlns="" val="498264287"/>
                  </a:ext>
                </a:extLst>
              </a:tr>
            </a:tbl>
          </a:graphicData>
        </a:graphic>
      </p:graphicFrame>
    </p:spTree>
    <p:extLst>
      <p:ext uri="{BB962C8B-B14F-4D97-AF65-F5344CB8AC3E}">
        <p14:creationId xmlns:p14="http://schemas.microsoft.com/office/powerpoint/2010/main" val="12567155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25D6815-3C29-4DE8-A21C-1BE730F4A0CF}"/>
              </a:ext>
            </a:extLst>
          </p:cNvPr>
          <p:cNvSpPr>
            <a:spLocks noGrp="1"/>
          </p:cNvSpPr>
          <p:nvPr>
            <p:ph type="title"/>
          </p:nvPr>
        </p:nvSpPr>
        <p:spPr>
          <a:xfrm>
            <a:off x="1484311" y="685800"/>
            <a:ext cx="10018713" cy="63843"/>
          </a:xfrm>
        </p:spPr>
        <p:txBody>
          <a:bodyPr>
            <a:normAutofit fontScale="90000"/>
          </a:bodyPr>
          <a:lstStyle/>
          <a:p>
            <a:r>
              <a:rPr lang="pt-BR" dirty="0"/>
              <a:t/>
            </a:r>
            <a:br>
              <a:rPr lang="pt-BR" dirty="0"/>
            </a:br>
            <a:r>
              <a:rPr lang="pt-BR" dirty="0"/>
              <a:t/>
            </a:r>
            <a:br>
              <a:rPr lang="pt-BR" dirty="0"/>
            </a:br>
            <a:endParaRPr lang="pt-BR" dirty="0"/>
          </a:p>
        </p:txBody>
      </p:sp>
      <p:sp>
        <p:nvSpPr>
          <p:cNvPr id="3" name="Espaço Reservado para Conteúdo 2">
            <a:extLst>
              <a:ext uri="{FF2B5EF4-FFF2-40B4-BE49-F238E27FC236}">
                <a16:creationId xmlns:a16="http://schemas.microsoft.com/office/drawing/2014/main" xmlns="" id="{44BC2D6B-B136-4EC2-83D7-BC215F9238F9}"/>
              </a:ext>
            </a:extLst>
          </p:cNvPr>
          <p:cNvSpPr>
            <a:spLocks noGrp="1"/>
          </p:cNvSpPr>
          <p:nvPr>
            <p:ph idx="1"/>
          </p:nvPr>
        </p:nvSpPr>
        <p:spPr>
          <a:xfrm>
            <a:off x="1484310" y="1128585"/>
            <a:ext cx="10018713" cy="4662616"/>
          </a:xfrm>
        </p:spPr>
        <p:txBody>
          <a:bodyPr>
            <a:normAutofit/>
          </a:bodyPr>
          <a:lstStyle/>
          <a:p>
            <a:pPr marL="0" indent="0" algn="ctr">
              <a:buNone/>
            </a:pPr>
            <a:r>
              <a:rPr lang="pt-BR" sz="4400" dirty="0"/>
              <a:t>OBRIGADA</a:t>
            </a:r>
          </a:p>
          <a:p>
            <a:pPr marL="0" indent="0" algn="ctr">
              <a:buNone/>
            </a:pPr>
            <a:r>
              <a:rPr lang="pt-BR" sz="4400" dirty="0"/>
              <a:t>PELA ATENÇÃO</a:t>
            </a:r>
          </a:p>
        </p:txBody>
      </p:sp>
    </p:spTree>
    <p:extLst>
      <p:ext uri="{BB962C8B-B14F-4D97-AF65-F5344CB8AC3E}">
        <p14:creationId xmlns:p14="http://schemas.microsoft.com/office/powerpoint/2010/main" val="470940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DDBE021-EFB9-4FB0-9020-A3F58B90D20F}"/>
              </a:ext>
            </a:extLst>
          </p:cNvPr>
          <p:cNvSpPr>
            <a:spLocks noGrp="1"/>
          </p:cNvSpPr>
          <p:nvPr>
            <p:ph type="title"/>
          </p:nvPr>
        </p:nvSpPr>
        <p:spPr/>
        <p:txBody>
          <a:bodyPr>
            <a:normAutofit fontScale="90000"/>
          </a:bodyPr>
          <a:lstStyle/>
          <a:p>
            <a:r>
              <a:rPr lang="pt-BR" dirty="0"/>
              <a:t/>
            </a:r>
            <a:br>
              <a:rPr lang="pt-BR" dirty="0"/>
            </a:br>
            <a:r>
              <a:rPr lang="pt-BR" dirty="0"/>
              <a:t/>
            </a:r>
            <a:br>
              <a:rPr lang="pt-BR" dirty="0"/>
            </a:br>
            <a:r>
              <a:rPr lang="pt-BR" dirty="0"/>
              <a:t/>
            </a:r>
            <a:br>
              <a:rPr lang="pt-BR" dirty="0"/>
            </a:br>
            <a:endParaRPr lang="pt-BR" dirty="0"/>
          </a:p>
        </p:txBody>
      </p:sp>
      <p:sp>
        <p:nvSpPr>
          <p:cNvPr id="3" name="Espaço Reservado para Conteúdo 2">
            <a:extLst>
              <a:ext uri="{FF2B5EF4-FFF2-40B4-BE49-F238E27FC236}">
                <a16:creationId xmlns:a16="http://schemas.microsoft.com/office/drawing/2014/main" xmlns="" id="{497A6612-BD53-485A-B3AB-8012A616C370}"/>
              </a:ext>
            </a:extLst>
          </p:cNvPr>
          <p:cNvSpPr>
            <a:spLocks noGrp="1"/>
          </p:cNvSpPr>
          <p:nvPr>
            <p:ph idx="1"/>
          </p:nvPr>
        </p:nvSpPr>
        <p:spPr>
          <a:xfrm>
            <a:off x="869309" y="1890472"/>
            <a:ext cx="10453382" cy="4189281"/>
          </a:xfrm>
        </p:spPr>
        <p:txBody>
          <a:bodyPr/>
          <a:lstStyle/>
          <a:p>
            <a:endParaRPr lang="pt-BR" dirty="0"/>
          </a:p>
          <a:p>
            <a:endParaRPr lang="pt-BR" dirty="0"/>
          </a:p>
        </p:txBody>
      </p:sp>
      <p:sp>
        <p:nvSpPr>
          <p:cNvPr id="8" name="CaixaDeTexto 7">
            <a:extLst>
              <a:ext uri="{FF2B5EF4-FFF2-40B4-BE49-F238E27FC236}">
                <a16:creationId xmlns:a16="http://schemas.microsoft.com/office/drawing/2014/main" xmlns="" id="{3C802391-1963-42D7-A86E-88B7DAC726CC}"/>
              </a:ext>
            </a:extLst>
          </p:cNvPr>
          <p:cNvSpPr txBox="1"/>
          <p:nvPr/>
        </p:nvSpPr>
        <p:spPr>
          <a:xfrm>
            <a:off x="2013357" y="2357305"/>
            <a:ext cx="2105637" cy="923330"/>
          </a:xfrm>
          <a:prstGeom prst="rect">
            <a:avLst/>
          </a:prstGeom>
          <a:solidFill>
            <a:schemeClr val="accent6">
              <a:lumMod val="60000"/>
              <a:lumOff val="40000"/>
            </a:schemeClr>
          </a:solidFill>
        </p:spPr>
        <p:txBody>
          <a:bodyPr wrap="square" rtlCol="0">
            <a:spAutoFit/>
          </a:bodyPr>
          <a:lstStyle/>
          <a:p>
            <a:pPr algn="ctr"/>
            <a:r>
              <a:rPr lang="pt-BR" dirty="0" smtClean="0"/>
              <a:t>(PPA)</a:t>
            </a:r>
          </a:p>
          <a:p>
            <a:pPr algn="ctr"/>
            <a:r>
              <a:rPr lang="pt-BR" dirty="0" smtClean="0"/>
              <a:t>PLANO PLURIANUAL</a:t>
            </a:r>
          </a:p>
        </p:txBody>
      </p:sp>
      <p:sp>
        <p:nvSpPr>
          <p:cNvPr id="10" name="CaixaDeTexto 9">
            <a:extLst>
              <a:ext uri="{FF2B5EF4-FFF2-40B4-BE49-F238E27FC236}">
                <a16:creationId xmlns:a16="http://schemas.microsoft.com/office/drawing/2014/main" xmlns="" id="{61D51A31-44F0-4985-ADEA-D3D017D1FE93}"/>
              </a:ext>
            </a:extLst>
          </p:cNvPr>
          <p:cNvSpPr txBox="1"/>
          <p:nvPr/>
        </p:nvSpPr>
        <p:spPr>
          <a:xfrm>
            <a:off x="2013357" y="3392700"/>
            <a:ext cx="2105637" cy="923330"/>
          </a:xfrm>
          <a:prstGeom prst="rect">
            <a:avLst/>
          </a:prstGeom>
          <a:solidFill>
            <a:schemeClr val="accent6">
              <a:lumMod val="60000"/>
              <a:lumOff val="40000"/>
            </a:schemeClr>
          </a:solidFill>
        </p:spPr>
        <p:txBody>
          <a:bodyPr wrap="square" rtlCol="0">
            <a:spAutoFit/>
          </a:bodyPr>
          <a:lstStyle/>
          <a:p>
            <a:pPr algn="ctr"/>
            <a:r>
              <a:rPr lang="pt-BR" dirty="0" smtClean="0"/>
              <a:t>(LDO)</a:t>
            </a:r>
            <a:endParaRPr lang="pt-BR" dirty="0"/>
          </a:p>
          <a:p>
            <a:pPr algn="ctr"/>
            <a:r>
              <a:rPr lang="pt-BR" dirty="0"/>
              <a:t>LEI DE DIRETRIZES ORÇAMENTÁRIAS</a:t>
            </a:r>
          </a:p>
        </p:txBody>
      </p:sp>
      <p:sp>
        <p:nvSpPr>
          <p:cNvPr id="13" name="CaixaDeTexto 12">
            <a:extLst>
              <a:ext uri="{FF2B5EF4-FFF2-40B4-BE49-F238E27FC236}">
                <a16:creationId xmlns:a16="http://schemas.microsoft.com/office/drawing/2014/main" xmlns="" id="{5869C738-5BAC-44DE-A01F-29ADBFAE8ADE}"/>
              </a:ext>
            </a:extLst>
          </p:cNvPr>
          <p:cNvSpPr txBox="1"/>
          <p:nvPr/>
        </p:nvSpPr>
        <p:spPr>
          <a:xfrm>
            <a:off x="2013357" y="4475490"/>
            <a:ext cx="2112975" cy="1200329"/>
          </a:xfrm>
          <a:prstGeom prst="rect">
            <a:avLst/>
          </a:prstGeom>
          <a:solidFill>
            <a:schemeClr val="accent6">
              <a:lumMod val="60000"/>
              <a:lumOff val="40000"/>
            </a:schemeClr>
          </a:solidFill>
        </p:spPr>
        <p:txBody>
          <a:bodyPr wrap="square" rtlCol="0">
            <a:spAutoFit/>
          </a:bodyPr>
          <a:lstStyle/>
          <a:p>
            <a:pPr algn="ctr"/>
            <a:r>
              <a:rPr lang="pt-BR" dirty="0" smtClean="0"/>
              <a:t>(LOA)</a:t>
            </a:r>
            <a:endParaRPr lang="pt-BR" dirty="0"/>
          </a:p>
          <a:p>
            <a:pPr algn="ctr"/>
            <a:r>
              <a:rPr lang="pt-BR" dirty="0"/>
              <a:t>LEI ORÇAMENTÁRIA ANUAL</a:t>
            </a:r>
          </a:p>
        </p:txBody>
      </p:sp>
      <p:sp>
        <p:nvSpPr>
          <p:cNvPr id="14" name="Seta: Curva para a Direita 13">
            <a:extLst>
              <a:ext uri="{FF2B5EF4-FFF2-40B4-BE49-F238E27FC236}">
                <a16:creationId xmlns:a16="http://schemas.microsoft.com/office/drawing/2014/main" xmlns="" id="{1325B806-3FEC-431B-B6AC-E09D1A90B3E8}"/>
              </a:ext>
            </a:extLst>
          </p:cNvPr>
          <p:cNvSpPr/>
          <p:nvPr/>
        </p:nvSpPr>
        <p:spPr>
          <a:xfrm>
            <a:off x="1060019" y="2396638"/>
            <a:ext cx="731520" cy="1445519"/>
          </a:xfrm>
          <a:prstGeom prst="curved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5" name="Seta: Curva para a Direita 14">
            <a:extLst>
              <a:ext uri="{FF2B5EF4-FFF2-40B4-BE49-F238E27FC236}">
                <a16:creationId xmlns:a16="http://schemas.microsoft.com/office/drawing/2014/main" xmlns="" id="{E3473341-894A-4E35-8C39-93D815C6C030}"/>
              </a:ext>
            </a:extLst>
          </p:cNvPr>
          <p:cNvSpPr/>
          <p:nvPr/>
        </p:nvSpPr>
        <p:spPr>
          <a:xfrm>
            <a:off x="1060019" y="4000228"/>
            <a:ext cx="731520" cy="1445519"/>
          </a:xfrm>
          <a:prstGeom prst="curved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1"/>
              </a:solidFill>
            </a:endParaRPr>
          </a:p>
        </p:txBody>
      </p:sp>
      <p:sp>
        <p:nvSpPr>
          <p:cNvPr id="16" name="Seta: para a Direita 15">
            <a:extLst>
              <a:ext uri="{FF2B5EF4-FFF2-40B4-BE49-F238E27FC236}">
                <a16:creationId xmlns:a16="http://schemas.microsoft.com/office/drawing/2014/main" xmlns="" id="{1E7EAFAE-B914-4F7E-B0EB-D5DAD959105B}"/>
              </a:ext>
            </a:extLst>
          </p:cNvPr>
          <p:cNvSpPr/>
          <p:nvPr/>
        </p:nvSpPr>
        <p:spPr>
          <a:xfrm>
            <a:off x="4605556" y="2634765"/>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Seta: para a Direita 16">
            <a:extLst>
              <a:ext uri="{FF2B5EF4-FFF2-40B4-BE49-F238E27FC236}">
                <a16:creationId xmlns:a16="http://schemas.microsoft.com/office/drawing/2014/main" xmlns="" id="{EA9412DA-42C0-4ADC-9969-449D62CC07D8}"/>
              </a:ext>
            </a:extLst>
          </p:cNvPr>
          <p:cNvSpPr/>
          <p:nvPr/>
        </p:nvSpPr>
        <p:spPr>
          <a:xfrm>
            <a:off x="4605556" y="3686221"/>
            <a:ext cx="1415096"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Seta: para a Direita 17">
            <a:extLst>
              <a:ext uri="{FF2B5EF4-FFF2-40B4-BE49-F238E27FC236}">
                <a16:creationId xmlns:a16="http://schemas.microsoft.com/office/drawing/2014/main" xmlns="" id="{824B9B59-54B0-44E0-BA43-AD72AD347DB5}"/>
              </a:ext>
            </a:extLst>
          </p:cNvPr>
          <p:cNvSpPr/>
          <p:nvPr/>
        </p:nvSpPr>
        <p:spPr>
          <a:xfrm>
            <a:off x="4605556" y="4741076"/>
            <a:ext cx="1415096"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CaixaDeTexto 19">
            <a:extLst>
              <a:ext uri="{FF2B5EF4-FFF2-40B4-BE49-F238E27FC236}">
                <a16:creationId xmlns:a16="http://schemas.microsoft.com/office/drawing/2014/main" xmlns="" id="{2B82B090-9BE3-4155-89A8-C009BB57E851}"/>
              </a:ext>
            </a:extLst>
          </p:cNvPr>
          <p:cNvSpPr txBox="1"/>
          <p:nvPr/>
        </p:nvSpPr>
        <p:spPr>
          <a:xfrm>
            <a:off x="6020652" y="2692415"/>
            <a:ext cx="1904301" cy="646331"/>
          </a:xfrm>
          <a:prstGeom prst="rect">
            <a:avLst/>
          </a:prstGeom>
          <a:noFill/>
        </p:spPr>
        <p:txBody>
          <a:bodyPr wrap="square" rtlCol="0">
            <a:spAutoFit/>
          </a:bodyPr>
          <a:lstStyle/>
          <a:p>
            <a:pPr algn="ctr"/>
            <a:r>
              <a:rPr lang="pt-BR" dirty="0"/>
              <a:t>Período de 4 anos</a:t>
            </a:r>
          </a:p>
          <a:p>
            <a:pPr algn="ctr"/>
            <a:r>
              <a:rPr lang="pt-BR" dirty="0"/>
              <a:t>2018 – 2021 </a:t>
            </a:r>
          </a:p>
        </p:txBody>
      </p:sp>
      <p:sp>
        <p:nvSpPr>
          <p:cNvPr id="23" name="CaixaDeTexto 22">
            <a:extLst>
              <a:ext uri="{FF2B5EF4-FFF2-40B4-BE49-F238E27FC236}">
                <a16:creationId xmlns:a16="http://schemas.microsoft.com/office/drawing/2014/main" xmlns="" id="{76665EAA-F28C-464B-AB9D-72559ABD718F}"/>
              </a:ext>
            </a:extLst>
          </p:cNvPr>
          <p:cNvSpPr txBox="1"/>
          <p:nvPr/>
        </p:nvSpPr>
        <p:spPr>
          <a:xfrm>
            <a:off x="5919755" y="3815562"/>
            <a:ext cx="1742266" cy="369332"/>
          </a:xfrm>
          <a:prstGeom prst="rect">
            <a:avLst/>
          </a:prstGeom>
          <a:noFill/>
        </p:spPr>
        <p:txBody>
          <a:bodyPr wrap="square" rtlCol="0">
            <a:spAutoFit/>
          </a:bodyPr>
          <a:lstStyle/>
          <a:p>
            <a:pPr algn="ctr"/>
            <a:r>
              <a:rPr lang="pt-BR" dirty="0"/>
              <a:t>Anual</a:t>
            </a:r>
          </a:p>
        </p:txBody>
      </p:sp>
      <p:sp>
        <p:nvSpPr>
          <p:cNvPr id="25" name="CaixaDeTexto 24">
            <a:extLst>
              <a:ext uri="{FF2B5EF4-FFF2-40B4-BE49-F238E27FC236}">
                <a16:creationId xmlns:a16="http://schemas.microsoft.com/office/drawing/2014/main" xmlns="" id="{6572CF33-EC93-4626-92A2-8137E7DAFA3B}"/>
              </a:ext>
            </a:extLst>
          </p:cNvPr>
          <p:cNvSpPr txBox="1"/>
          <p:nvPr/>
        </p:nvSpPr>
        <p:spPr>
          <a:xfrm>
            <a:off x="6467053" y="4770473"/>
            <a:ext cx="1313813" cy="646331"/>
          </a:xfrm>
          <a:prstGeom prst="rect">
            <a:avLst/>
          </a:prstGeom>
          <a:noFill/>
        </p:spPr>
        <p:txBody>
          <a:bodyPr wrap="square" rtlCol="0">
            <a:spAutoFit/>
          </a:bodyPr>
          <a:lstStyle/>
          <a:p>
            <a:r>
              <a:rPr lang="pt-BR" dirty="0"/>
              <a:t>Anual</a:t>
            </a:r>
          </a:p>
          <a:p>
            <a:endParaRPr lang="pt-BR" dirty="0"/>
          </a:p>
        </p:txBody>
      </p:sp>
      <p:sp>
        <p:nvSpPr>
          <p:cNvPr id="5" name="CaixaDeTexto 4">
            <a:extLst>
              <a:ext uri="{FF2B5EF4-FFF2-40B4-BE49-F238E27FC236}">
                <a16:creationId xmlns:a16="http://schemas.microsoft.com/office/drawing/2014/main" xmlns="" id="{7FA1E30C-FEC9-4398-86C7-29F82973F759}"/>
              </a:ext>
            </a:extLst>
          </p:cNvPr>
          <p:cNvSpPr txBox="1"/>
          <p:nvPr/>
        </p:nvSpPr>
        <p:spPr>
          <a:xfrm>
            <a:off x="8002005" y="1815252"/>
            <a:ext cx="3933164" cy="1569660"/>
          </a:xfrm>
          <a:prstGeom prst="rect">
            <a:avLst/>
          </a:prstGeom>
          <a:solidFill>
            <a:schemeClr val="accent6">
              <a:lumMod val="40000"/>
              <a:lumOff val="60000"/>
            </a:schemeClr>
          </a:solidFill>
        </p:spPr>
        <p:txBody>
          <a:bodyPr wrap="square" rtlCol="0">
            <a:spAutoFit/>
          </a:bodyPr>
          <a:lstStyle/>
          <a:p>
            <a:pPr algn="just"/>
            <a:r>
              <a:rPr lang="pt-BR" sz="1600" dirty="0"/>
              <a:t>Planejamento estratégico quadrienal. É um Plano de longo prazo, sendo a soma de todos os programas de governo a serem executados em 4 anos. Começa no 2º ano do mandato e termina no final do 1° ano do mandato seguinte.</a:t>
            </a:r>
          </a:p>
        </p:txBody>
      </p:sp>
      <p:sp>
        <p:nvSpPr>
          <p:cNvPr id="6" name="CaixaDeTexto 5">
            <a:extLst>
              <a:ext uri="{FF2B5EF4-FFF2-40B4-BE49-F238E27FC236}">
                <a16:creationId xmlns:a16="http://schemas.microsoft.com/office/drawing/2014/main" xmlns="" id="{BD916B9B-BB5B-4F0C-81DA-C44FC3AABDB3}"/>
              </a:ext>
            </a:extLst>
          </p:cNvPr>
          <p:cNvSpPr txBox="1"/>
          <p:nvPr/>
        </p:nvSpPr>
        <p:spPr>
          <a:xfrm>
            <a:off x="8002005" y="3526185"/>
            <a:ext cx="3933164" cy="1077218"/>
          </a:xfrm>
          <a:prstGeom prst="rect">
            <a:avLst/>
          </a:prstGeom>
          <a:solidFill>
            <a:schemeClr val="accent6">
              <a:lumMod val="40000"/>
              <a:lumOff val="60000"/>
            </a:schemeClr>
          </a:solidFill>
        </p:spPr>
        <p:txBody>
          <a:bodyPr wrap="square" rtlCol="0">
            <a:spAutoFit/>
          </a:bodyPr>
          <a:lstStyle/>
          <a:p>
            <a:pPr algn="just"/>
            <a:r>
              <a:rPr lang="pt-BR" sz="1600" dirty="0"/>
              <a:t>Identifica no PPA as Ações que receberão prioridade no exercício seguinte, torna-se o elo entre o PPA que funciona como plano de médio prazo.</a:t>
            </a:r>
          </a:p>
        </p:txBody>
      </p:sp>
      <p:sp>
        <p:nvSpPr>
          <p:cNvPr id="7" name="CaixaDeTexto 6">
            <a:extLst>
              <a:ext uri="{FF2B5EF4-FFF2-40B4-BE49-F238E27FC236}">
                <a16:creationId xmlns:a16="http://schemas.microsoft.com/office/drawing/2014/main" xmlns="" id="{48D542A6-073F-423C-B3AF-A34C63433709}"/>
              </a:ext>
            </a:extLst>
          </p:cNvPr>
          <p:cNvSpPr txBox="1"/>
          <p:nvPr/>
        </p:nvSpPr>
        <p:spPr>
          <a:xfrm>
            <a:off x="8002005" y="4756314"/>
            <a:ext cx="3933163" cy="1323439"/>
          </a:xfrm>
          <a:prstGeom prst="rect">
            <a:avLst/>
          </a:prstGeom>
          <a:solidFill>
            <a:schemeClr val="accent6">
              <a:lumMod val="40000"/>
              <a:lumOff val="60000"/>
            </a:schemeClr>
          </a:solidFill>
        </p:spPr>
        <p:txBody>
          <a:bodyPr wrap="square" rtlCol="0">
            <a:spAutoFit/>
          </a:bodyPr>
          <a:lstStyle/>
          <a:p>
            <a:pPr algn="just"/>
            <a:r>
              <a:rPr lang="pt-BR" sz="1600" dirty="0"/>
              <a:t>Instrumento que viabiliza a execução do plano de trabalho do exercício a que se refere. Principais objetivos estimar a receita e fixar a programação das despesas para o exercício seguinte.</a:t>
            </a:r>
          </a:p>
        </p:txBody>
      </p:sp>
    </p:spTree>
    <p:extLst>
      <p:ext uri="{BB962C8B-B14F-4D97-AF65-F5344CB8AC3E}">
        <p14:creationId xmlns:p14="http://schemas.microsoft.com/office/powerpoint/2010/main" val="3003860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p:txBody>
          <a:bodyPr>
            <a:normAutofit/>
          </a:bodyPr>
          <a:lstStyle/>
          <a:p>
            <a:pPr marL="0" indent="0" algn="just">
              <a:buNone/>
            </a:pPr>
            <a:r>
              <a:rPr lang="pt-BR" sz="4100" dirty="0"/>
              <a:t>Estabelece a conexão entre o planejamento de médio prazo representado pelo PPA e as Ações necessárias no dia a dia, concretizadas no Orçamento Anual.</a:t>
            </a:r>
          </a:p>
          <a:p>
            <a:pPr marL="0" indent="0" algn="just">
              <a:buNone/>
            </a:pPr>
            <a:endParaRPr lang="pt-BR" sz="4100" dirty="0"/>
          </a:p>
        </p:txBody>
      </p:sp>
    </p:spTree>
    <p:extLst>
      <p:ext uri="{BB962C8B-B14F-4D97-AF65-F5344CB8AC3E}">
        <p14:creationId xmlns:p14="http://schemas.microsoft.com/office/powerpoint/2010/main" val="1662030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p:txBody>
          <a:bodyPr>
            <a:normAutofit lnSpcReduction="10000"/>
          </a:bodyPr>
          <a:lstStyle/>
          <a:p>
            <a:pPr marL="0" indent="0" algn="just">
              <a:buNone/>
            </a:pPr>
            <a:r>
              <a:rPr lang="pt-BR" sz="4100" u="sng" dirty="0" smtClean="0"/>
              <a:t>As metas e prioridades deverão estar em consonância com o Plano Plurianual, </a:t>
            </a:r>
            <a:r>
              <a:rPr lang="pt-BR" sz="4100" dirty="0" smtClean="0"/>
              <a:t>estabelecendo-se os programas e as ações / metas a serem alcançadas no exercício financeiro.</a:t>
            </a:r>
            <a:endParaRPr lang="pt-BR" sz="4100" dirty="0"/>
          </a:p>
          <a:p>
            <a:pPr marL="0" indent="0" algn="just">
              <a:buNone/>
            </a:pPr>
            <a:endParaRPr lang="pt-BR" sz="4100" dirty="0"/>
          </a:p>
        </p:txBody>
      </p:sp>
    </p:spTree>
    <p:extLst>
      <p:ext uri="{BB962C8B-B14F-4D97-AF65-F5344CB8AC3E}">
        <p14:creationId xmlns:p14="http://schemas.microsoft.com/office/powerpoint/2010/main" val="2717285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9EC19BB-23BC-402D-96EE-ADEB6B8FBA25}"/>
              </a:ext>
            </a:extLst>
          </p:cNvPr>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a:extLst>
              <a:ext uri="{FF2B5EF4-FFF2-40B4-BE49-F238E27FC236}">
                <a16:creationId xmlns:a16="http://schemas.microsoft.com/office/drawing/2014/main" xmlns="" id="{1C87A36F-F0FB-4A79-96D7-9156FC3C4490}"/>
              </a:ext>
            </a:extLst>
          </p:cNvPr>
          <p:cNvSpPr>
            <a:spLocks noGrp="1"/>
          </p:cNvSpPr>
          <p:nvPr>
            <p:ph idx="1"/>
          </p:nvPr>
        </p:nvSpPr>
        <p:spPr/>
        <p:txBody>
          <a:bodyPr>
            <a:normAutofit/>
          </a:bodyPr>
          <a:lstStyle/>
          <a:p>
            <a:pPr marL="0" indent="0" algn="just">
              <a:buNone/>
            </a:pPr>
            <a:r>
              <a:rPr lang="pt-BR" sz="4400" dirty="0" smtClean="0"/>
              <a:t>Tem a finalidade de orientar a elaboração e a execução do orçamento fiscal, da seguridade social e de investimento das empresas estatais.</a:t>
            </a:r>
            <a:endParaRPr lang="pt-BR" sz="4400" dirty="0"/>
          </a:p>
          <a:p>
            <a:pPr marL="0" indent="0">
              <a:buNone/>
            </a:pPr>
            <a:endParaRPr lang="pt-BR" dirty="0"/>
          </a:p>
        </p:txBody>
      </p:sp>
    </p:spTree>
    <p:extLst>
      <p:ext uri="{BB962C8B-B14F-4D97-AF65-F5344CB8AC3E}">
        <p14:creationId xmlns:p14="http://schemas.microsoft.com/office/powerpoint/2010/main" val="1652979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a:xfrm>
            <a:off x="1484310" y="2666999"/>
            <a:ext cx="10018713" cy="867033"/>
          </a:xfrm>
        </p:spPr>
        <p:txBody>
          <a:bodyPr>
            <a:normAutofit fontScale="77500" lnSpcReduction="20000"/>
          </a:bodyPr>
          <a:lstStyle/>
          <a:p>
            <a:pPr marL="0" indent="0" algn="just">
              <a:buNone/>
            </a:pPr>
            <a:r>
              <a:rPr lang="pt-BR" sz="4100" dirty="0" smtClean="0"/>
              <a:t>Sua elaboração obedecerá as disposições constantes da...</a:t>
            </a:r>
            <a:endParaRPr lang="pt-BR" sz="4100" dirty="0"/>
          </a:p>
          <a:p>
            <a:pPr marL="0" indent="0" algn="just">
              <a:buNone/>
            </a:pPr>
            <a:endParaRPr lang="pt-BR" sz="4100" dirty="0"/>
          </a:p>
        </p:txBody>
      </p:sp>
      <p:sp>
        <p:nvSpPr>
          <p:cNvPr id="5" name="CaixaDeTexto 4"/>
          <p:cNvSpPr txBox="1"/>
          <p:nvPr/>
        </p:nvSpPr>
        <p:spPr>
          <a:xfrm>
            <a:off x="6211330" y="4069492"/>
            <a:ext cx="5123935" cy="646331"/>
          </a:xfrm>
          <a:prstGeom prst="rect">
            <a:avLst/>
          </a:prstGeom>
          <a:noFill/>
        </p:spPr>
        <p:txBody>
          <a:bodyPr wrap="square" rtlCol="0">
            <a:spAutoFit/>
          </a:bodyPr>
          <a:lstStyle/>
          <a:p>
            <a:r>
              <a:rPr lang="pt-BR" dirty="0" smtClean="0"/>
              <a:t>Inciso II e § 2º</a:t>
            </a:r>
            <a:r>
              <a:rPr lang="pt-BR" dirty="0">
                <a:cs typeface="Arial" panose="020B0604020202020204" pitchFamily="34" charset="0"/>
              </a:rPr>
              <a:t> </a:t>
            </a:r>
            <a:r>
              <a:rPr lang="pt-BR" dirty="0" smtClean="0">
                <a:cs typeface="Arial" panose="020B0604020202020204" pitchFamily="34" charset="0"/>
              </a:rPr>
              <a:t>do artigo de 165, da Constituição Federal</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5042" y="3280063"/>
            <a:ext cx="1984602" cy="2871520"/>
          </a:xfrm>
          <a:prstGeom prst="rect">
            <a:avLst/>
          </a:prstGeom>
        </p:spPr>
      </p:pic>
    </p:spTree>
    <p:extLst>
      <p:ext uri="{BB962C8B-B14F-4D97-AF65-F5344CB8AC3E}">
        <p14:creationId xmlns:p14="http://schemas.microsoft.com/office/powerpoint/2010/main" val="3961434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DIRETRIZES ORÇAMENTÁRIAS - LDO</a:t>
            </a:r>
            <a:br>
              <a:rPr lang="pt-BR" dirty="0"/>
            </a:br>
            <a:endParaRPr lang="pt-BR" dirty="0"/>
          </a:p>
        </p:txBody>
      </p:sp>
      <p:sp>
        <p:nvSpPr>
          <p:cNvPr id="3" name="Espaço Reservado para Conteúdo 2"/>
          <p:cNvSpPr>
            <a:spLocks noGrp="1"/>
          </p:cNvSpPr>
          <p:nvPr>
            <p:ph idx="1"/>
          </p:nvPr>
        </p:nvSpPr>
        <p:spPr>
          <a:xfrm>
            <a:off x="1484310" y="2666999"/>
            <a:ext cx="10018713" cy="867033"/>
          </a:xfrm>
        </p:spPr>
        <p:txBody>
          <a:bodyPr>
            <a:normAutofit fontScale="77500" lnSpcReduction="20000"/>
          </a:bodyPr>
          <a:lstStyle/>
          <a:p>
            <a:pPr marL="0" indent="0" algn="just">
              <a:buNone/>
            </a:pPr>
            <a:r>
              <a:rPr lang="pt-BR" sz="4100" dirty="0" smtClean="0"/>
              <a:t>Sua elaboração obedecerá as disposições constantes da...</a:t>
            </a:r>
            <a:endParaRPr lang="pt-BR" sz="4100" dirty="0"/>
          </a:p>
          <a:p>
            <a:pPr marL="0" indent="0" algn="just">
              <a:buNone/>
            </a:pPr>
            <a:endParaRPr lang="pt-BR" sz="4100" dirty="0"/>
          </a:p>
        </p:txBody>
      </p:sp>
      <p:sp>
        <p:nvSpPr>
          <p:cNvPr id="5" name="CaixaDeTexto 4"/>
          <p:cNvSpPr txBox="1"/>
          <p:nvPr/>
        </p:nvSpPr>
        <p:spPr>
          <a:xfrm>
            <a:off x="7147502" y="4229839"/>
            <a:ext cx="4260728" cy="369332"/>
          </a:xfrm>
          <a:prstGeom prst="rect">
            <a:avLst/>
          </a:prstGeom>
          <a:noFill/>
        </p:spPr>
        <p:txBody>
          <a:bodyPr wrap="square" rtlCol="0">
            <a:spAutoFit/>
          </a:bodyPr>
          <a:lstStyle/>
          <a:p>
            <a:r>
              <a:rPr lang="pt-BR" dirty="0" smtClean="0"/>
              <a:t>Art. 4º da LRF</a:t>
            </a:r>
            <a:endParaRPr lang="pt-BR" dirty="0" smtClean="0">
              <a:cs typeface="Arial" panose="020B0604020202020204" pitchFamily="34" charset="0"/>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6551" y="3603170"/>
            <a:ext cx="4184877" cy="2449287"/>
          </a:xfrm>
          <a:prstGeom prst="rect">
            <a:avLst/>
          </a:prstGeom>
        </p:spPr>
      </p:pic>
    </p:spTree>
    <p:extLst>
      <p:ext uri="{BB962C8B-B14F-4D97-AF65-F5344CB8AC3E}">
        <p14:creationId xmlns:p14="http://schemas.microsoft.com/office/powerpoint/2010/main" val="3169828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e">
  <a:themeElements>
    <a:clrScheme name="Paralax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1101</TotalTime>
  <Words>1802</Words>
  <Application>Microsoft Office PowerPoint</Application>
  <PresentationFormat>Widescreen</PresentationFormat>
  <Paragraphs>191</Paragraphs>
  <Slides>35</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35</vt:i4>
      </vt:variant>
    </vt:vector>
  </HeadingPairs>
  <TitlesOfParts>
    <vt:vector size="38" baseType="lpstr">
      <vt:lpstr>Arial</vt:lpstr>
      <vt:lpstr>Corbel</vt:lpstr>
      <vt:lpstr>Paralaxe</vt:lpstr>
      <vt:lpstr>PREFEITURA DO MUNICÍPIO DE BALSA NOVA ESTADO DO PARANÁ</vt:lpstr>
      <vt:lpstr>PREFEITURA DO MUNICÍPIO DE BALSA NOVA ESTADO DO PARANÁ</vt:lpstr>
      <vt:lpstr>FUNDAMENTAÇÃO LEGAL DO PLANEJAMENTO MUNICIPAL PARA O EXERCÍCIO FINANCEIRO DE 2021 </vt:lpstr>
      <vt:lpstr>   </vt:lpstr>
      <vt:lpstr>LEI DE DIRETRIZES ORÇAMENTÁRIAS - LDO </vt:lpstr>
      <vt:lpstr>LEI DE DIRETRIZES ORÇAMENTÁRIAS - LDO </vt:lpstr>
      <vt:lpstr>LEI DE DIRETRIZES ORÇAMENTÁRIAS - LDO </vt:lpstr>
      <vt:lpstr>LEI DE DIRETRIZES ORÇAMENTÁRIAS - LDO </vt:lpstr>
      <vt:lpstr>LEI DE DIRETRIZES ORÇAMENTÁRIAS - LDO </vt:lpstr>
      <vt:lpstr>LEI DE DIRETRIZES ORÇAMENTÁRIAS - LDO </vt:lpstr>
      <vt:lpstr>LEI DE DIRETRIZES ORÇAMENTÁRIAS - LDO </vt:lpstr>
      <vt:lpstr>LEI DE DIRETRIZES ORÇAMENTÁRIAS - LDO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PROJETO DE LEI </vt:lpstr>
      <vt:lpstr>PROJEÇÃO PARA 2021</vt:lpstr>
      <vt:lpstr>RECEITAS </vt:lpstr>
      <vt:lpstr>DESPESAS</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PREFEITURA DO MUNICÍPIO DE BALSA NOVA ESTADO DO PARANÁ</dc:title>
  <dc:creator>User</dc:creator>
  <cp:lastModifiedBy>Jailson</cp:lastModifiedBy>
  <cp:revision>109</cp:revision>
  <cp:lastPrinted>2019-08-14T18:11:51Z</cp:lastPrinted>
  <dcterms:created xsi:type="dcterms:W3CDTF">2019-08-13T16:35:21Z</dcterms:created>
  <dcterms:modified xsi:type="dcterms:W3CDTF">2021-01-11T17:50:09Z</dcterms:modified>
</cp:coreProperties>
</file>